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64" r:id="rId4"/>
    <p:sldId id="265" r:id="rId5"/>
    <p:sldId id="262" r:id="rId6"/>
    <p:sldId id="286" r:id="rId7"/>
    <p:sldId id="263" r:id="rId8"/>
    <p:sldId id="267" r:id="rId9"/>
    <p:sldId id="268" r:id="rId10"/>
    <p:sldId id="288" r:id="rId11"/>
    <p:sldId id="287" r:id="rId12"/>
    <p:sldId id="290" r:id="rId13"/>
    <p:sldId id="270" r:id="rId14"/>
    <p:sldId id="289" r:id="rId15"/>
    <p:sldId id="274" r:id="rId16"/>
    <p:sldId id="278" r:id="rId17"/>
    <p:sldId id="291" r:id="rId18"/>
    <p:sldId id="276" r:id="rId19"/>
    <p:sldId id="277" r:id="rId20"/>
    <p:sldId id="281" r:id="rId21"/>
    <p:sldId id="292" r:id="rId22"/>
    <p:sldId id="279" r:id="rId23"/>
    <p:sldId id="280" r:id="rId24"/>
    <p:sldId id="272" r:id="rId25"/>
    <p:sldId id="283" r:id="rId26"/>
    <p:sldId id="284" r:id="rId2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4103" autoAdjust="0"/>
  </p:normalViewPr>
  <p:slideViewPr>
    <p:cSldViewPr>
      <p:cViewPr varScale="1">
        <p:scale>
          <a:sx n="69" d="100"/>
          <a:sy n="69" d="100"/>
        </p:scale>
        <p:origin x="144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00114-601A-4C72-A1BB-55280C039F49}" type="datetimeFigureOut">
              <a:rPr lang="pl-PL" smtClean="0"/>
              <a:t>31.01.2019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FBCA6-7F50-4932-A232-157C925FBB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6025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BCA6-7F50-4932-A232-157C925FBB7F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5277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9718542-BE0A-4DB2-93DA-F296851B9AD9}" type="datetimeFigureOut">
              <a:rPr lang="pl-PL" smtClean="0"/>
              <a:pPr/>
              <a:t>31.01.2019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10" name="Prostokąt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Prostokąt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Łącznik prosty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Łącznik prosty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Łącznik prosty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Prostokąt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51D2DB1-C419-405C-8EE7-7A52634F55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18542-BE0A-4DB2-93DA-F296851B9AD9}" type="datetimeFigureOut">
              <a:rPr lang="pl-PL" smtClean="0"/>
              <a:pPr/>
              <a:t>31.01.2019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2DB1-C419-405C-8EE7-7A52634F55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18542-BE0A-4DB2-93DA-F296851B9AD9}" type="datetimeFigureOut">
              <a:rPr lang="pl-PL" smtClean="0"/>
              <a:pPr/>
              <a:t>31.01.2019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2DB1-C419-405C-8EE7-7A52634F55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9718542-BE0A-4DB2-93DA-F296851B9AD9}" type="datetimeFigureOut">
              <a:rPr lang="pl-PL" smtClean="0"/>
              <a:pPr/>
              <a:t>31.01.2019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51D2DB1-C419-405C-8EE7-7A52634F557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69718542-BE0A-4DB2-93DA-F296851B9AD9}" type="datetimeFigureOut">
              <a:rPr lang="pl-PL" smtClean="0"/>
              <a:pPr/>
              <a:t>31.01.2019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9" name="Prostokąt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Łącznik prosty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Łącznik prosty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rostokąt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Łącznik prosty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51D2DB1-C419-405C-8EE7-7A52634F55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18542-BE0A-4DB2-93DA-F296851B9AD9}" type="datetimeFigureOut">
              <a:rPr lang="pl-PL" smtClean="0"/>
              <a:pPr/>
              <a:t>31.01.2019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2DB1-C419-405C-8EE7-7A52634F557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18542-BE0A-4DB2-93DA-F296851B9AD9}" type="datetimeFigureOut">
              <a:rPr lang="pl-PL" smtClean="0"/>
              <a:pPr/>
              <a:t>31.01.2019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2DB1-C419-405C-8EE7-7A52634F557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9718542-BE0A-4DB2-93DA-F296851B9AD9}" type="datetimeFigureOut">
              <a:rPr lang="pl-PL" smtClean="0"/>
              <a:pPr/>
              <a:t>31.01.2019</a:t>
            </a:fld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51D2DB1-C419-405C-8EE7-7A52634F557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18542-BE0A-4DB2-93DA-F296851B9AD9}" type="datetimeFigureOut">
              <a:rPr lang="pl-PL" smtClean="0"/>
              <a:pPr/>
              <a:t>31.01.2019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2DB1-C419-405C-8EE7-7A52634F557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Symbol zastępczy zawartości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9718542-BE0A-4DB2-93DA-F296851B9AD9}" type="datetimeFigureOut">
              <a:rPr lang="pl-PL" smtClean="0"/>
              <a:pPr/>
              <a:t>31.01.2019</a:t>
            </a:fld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51D2DB1-C419-405C-8EE7-7A52634F557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3" name="Symbol zastępczy stopki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Łącznik prosty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Łącznik prosty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ymbol zastępczy daty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9718542-BE0A-4DB2-93DA-F296851B9AD9}" type="datetimeFigureOut">
              <a:rPr lang="pl-PL" smtClean="0"/>
              <a:pPr/>
              <a:t>31.01.2019</a:t>
            </a:fld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51D2DB1-C419-405C-8EE7-7A52634F557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9718542-BE0A-4DB2-93DA-F296851B9AD9}" type="datetimeFigureOut">
              <a:rPr lang="pl-PL" smtClean="0"/>
              <a:pPr/>
              <a:t>31.01.2019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51D2DB1-C419-405C-8EE7-7A52634F557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56537428162703/permalink/493481194468326/" TargetMode="External"/><Relationship Id="rId2" Type="http://schemas.openxmlformats.org/officeDocument/2006/relationships/hyperlink" Target="https://www.facebook.com/kgw.pietrzejowice?fref=gs&amp;__tn__=,dC-R-R&amp;eid=ARBBpKRAvzbXQuBDpudALJkitauOHbjrTy_Lb3cyUjVZYNsgfp1HA71DlJAJ7VsKOaVctTQwuvBCkCWd&amp;hc_ref=ARR2pQrbqnQ0k1fLEjKfrkVrP9zlr6Ziz_ZarqXt4wQHW7iAD2n-FvoPIECOl06wTjU&amp;dti=456537428162703&amp;hc_location=group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hyperlink" Target="https://www.facebook.com/ufi/reaction/profile/browser/?ft_ent_identifier=ZmVlZGJhY2s6NDkzNDgxMTk0NDY4MzI2&amp;av=100027649998347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11" Type="http://schemas.openxmlformats.org/officeDocument/2006/relationships/image" Target="../media/image3.pn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2500" dirty="0" smtClean="0">
                <a:solidFill>
                  <a:srgbClr val="006600"/>
                </a:solidFill>
                <a:latin typeface="Kristen ITC" pitchFamily="66" charset="0"/>
              </a:rPr>
              <a:t>tkamy  makatki  gotujemy  pierogi</a:t>
            </a:r>
            <a:endParaRPr lang="pl-PL" sz="25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285984" y="5000636"/>
            <a:ext cx="6172200" cy="1371600"/>
          </a:xfrm>
        </p:spPr>
        <p:txBody>
          <a:bodyPr/>
          <a:lstStyle/>
          <a:p>
            <a:pPr algn="ctr"/>
            <a:r>
              <a:rPr lang="pl-PL" sz="2300" dirty="0" smtClean="0">
                <a:solidFill>
                  <a:srgbClr val="CC3300"/>
                </a:solidFill>
                <a:latin typeface="Calibri" pitchFamily="34" charset="0"/>
                <a:cs typeface="Calibri" pitchFamily="34" charset="0"/>
              </a:rPr>
              <a:t>czyli jak członkinie z KGW w Pietrzejowicach                                                 realizowały super projekt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320" y="0"/>
            <a:ext cx="4557464" cy="3313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 r="15663" b="14010"/>
          <a:stretch>
            <a:fillRect/>
          </a:stretch>
        </p:blipFill>
        <p:spPr bwMode="auto">
          <a:xfrm>
            <a:off x="467544" y="3429000"/>
            <a:ext cx="3960440" cy="302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 descr="https://stukapuka.com/wp-content/uploads/2018/01/Krosno-drewniane-Prosta%CC%A8ka%CC%A8tne-copy-570x7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060848"/>
            <a:ext cx="3478614" cy="463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725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6632"/>
            <a:ext cx="2520280" cy="448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 t="59532"/>
          <a:stretch>
            <a:fillRect/>
          </a:stretch>
        </p:blipFill>
        <p:spPr bwMode="auto">
          <a:xfrm>
            <a:off x="323528" y="4885162"/>
            <a:ext cx="8269497" cy="1882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167955" y="1096741"/>
            <a:ext cx="448049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7246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202997" y="2081781"/>
            <a:ext cx="486454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03765"/>
            <a:ext cx="2736304" cy="48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8497" y="1027266"/>
            <a:ext cx="2717683" cy="483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1031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/>
          <a:lstStyle/>
          <a:p>
            <a:r>
              <a:rPr lang="pl-PL" sz="3200" b="1" dirty="0" smtClean="0">
                <a:solidFill>
                  <a:srgbClr val="006600"/>
                </a:solidFill>
                <a:latin typeface="Kristen ITC" pitchFamily="66" charset="0"/>
              </a:rPr>
              <a:t>A   teraz   działania …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1"/>
          </p:nvPr>
        </p:nvSpPr>
        <p:spPr>
          <a:xfrm>
            <a:off x="457200" y="1071546"/>
            <a:ext cx="3657600" cy="5100654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Od sierpnia wesoło było 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w naszej świetlicy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Jedni tkali makatki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Inni pierogi polubili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nawet mały Filipek dzielnie 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ciasto wałkował 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na wielkiej stolnicy 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potem pierogi z serem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z apetytem pałaszował.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Pierogów było mnóstwo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z różnymi nadzieniami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z owocami, z pieczarkami 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z kapustą i grzybami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ze szpinakiem i innymi warzywami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Każdy ciasto wyrabiał, 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potem je wałkował,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małe krążki wycinał 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nadzieniem faszerował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Panie gotowały…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Parujące półmiski 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szybko pustoszały…</a:t>
            </a:r>
          </a:p>
          <a:p>
            <a:pPr>
              <a:spcBef>
                <a:spcPts val="0"/>
              </a:spcBef>
              <a:buNone/>
            </a:pPr>
            <a:endParaRPr lang="pl-PL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Kreatywne warsztaty 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bardzo szybko mijały  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coraz  więcej umiejętności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uczestnicy nabywali.</a:t>
            </a:r>
          </a:p>
          <a:p>
            <a:endParaRPr lang="pl-PL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138000"/>
            <a:ext cx="2608477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507" y="906496"/>
            <a:ext cx="3645752" cy="273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3732" y="3759653"/>
            <a:ext cx="3846499" cy="289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5785" y="404664"/>
            <a:ext cx="3473441" cy="260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9308" y="2511389"/>
            <a:ext cx="2267148" cy="403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 cstate="print"/>
          <a:srcRect l="44098" t="14883" b="25585"/>
          <a:stretch>
            <a:fillRect/>
          </a:stretch>
        </p:blipFill>
        <p:spPr bwMode="auto">
          <a:xfrm>
            <a:off x="323527" y="2466308"/>
            <a:ext cx="2351288" cy="407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Owal 9"/>
          <p:cNvSpPr/>
          <p:nvPr/>
        </p:nvSpPr>
        <p:spPr>
          <a:xfrm>
            <a:off x="1403648" y="3861048"/>
            <a:ext cx="864096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/>
          <p:cNvSpPr/>
          <p:nvPr/>
        </p:nvSpPr>
        <p:spPr>
          <a:xfrm>
            <a:off x="7174117" y="3211519"/>
            <a:ext cx="73753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774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>
            <a:normAutofit fontScale="90000"/>
          </a:bodyPr>
          <a:lstStyle/>
          <a:p>
            <a:r>
              <a:rPr lang="pl-PL" sz="2400" b="1" dirty="0" smtClean="0">
                <a:solidFill>
                  <a:srgbClr val="006600"/>
                </a:solidFill>
                <a:latin typeface="Kristen ITC" pitchFamily="66" charset="0"/>
              </a:rPr>
              <a:t>Fotki  z  pierogowych  warsztatów…                            czyli  od  ciasta  do  pieroga</a:t>
            </a:r>
            <a:endParaRPr lang="pl-PL" sz="2400" b="1" dirty="0">
              <a:solidFill>
                <a:srgbClr val="006600"/>
              </a:solidFill>
              <a:latin typeface="Kristen ITC" pitchFamily="66" charset="0"/>
            </a:endParaRPr>
          </a:p>
        </p:txBody>
      </p:sp>
      <p:pic>
        <p:nvPicPr>
          <p:cNvPr id="2051" name="Picture 3" descr="C:\Users\Acer\Pictures\2018-08\Nowy folder\20180911_155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7879" y="4383957"/>
            <a:ext cx="2830530" cy="2122898"/>
          </a:xfrm>
          <a:prstGeom prst="rect">
            <a:avLst/>
          </a:prstGeom>
          <a:noFill/>
          <a:ln w="34925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2052" name="Picture 4" descr="C:\Users\Acer\Pictures\2018-08\Nowy folder\20180911_155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5953" y="1411213"/>
            <a:ext cx="3048021" cy="228601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54" name="Picture 6" descr="C:\Users\Acer\Pictures\2018-08\Nowy folder\20180911_1551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8187" y="1411213"/>
            <a:ext cx="3048022" cy="228601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55" name="Picture 7" descr="C:\Users\Acer\Pictures\2018-08\Nowy folder\20180911_15515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0574" y="4389217"/>
            <a:ext cx="2823516" cy="2117637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2056" name="Picture 8" descr="C:\Users\Acer\Pictures\2018-08\Nowy folder\20180911_1556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32233" y="4394478"/>
            <a:ext cx="2816502" cy="2112376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11" name="Picture 6" descr="C:\Users\Acer\Pictures\2018-08\Nowy folder\20180913_153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3905" y="1411213"/>
            <a:ext cx="3048021" cy="228601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93974" y="0"/>
            <a:ext cx="2608477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85720" y="285728"/>
            <a:ext cx="7467600" cy="571504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rgbClr val="006600"/>
                </a:solidFill>
                <a:latin typeface="Kristen ITC" pitchFamily="66" charset="0"/>
              </a:rPr>
              <a:t>W  pierogowym  </a:t>
            </a:r>
            <a:r>
              <a:rPr lang="pl-PL" sz="2400" b="1" dirty="0" err="1" smtClean="0">
                <a:solidFill>
                  <a:srgbClr val="006600"/>
                </a:solidFill>
                <a:latin typeface="Kristen ITC" pitchFamily="66" charset="0"/>
              </a:rPr>
              <a:t>šwiecie</a:t>
            </a:r>
            <a:r>
              <a:rPr lang="pl-PL" sz="2400" b="1" dirty="0" smtClean="0">
                <a:solidFill>
                  <a:srgbClr val="006600"/>
                </a:solidFill>
                <a:latin typeface="Kristen ITC" pitchFamily="66" charset="0"/>
              </a:rPr>
              <a:t> …</a:t>
            </a:r>
            <a:endParaRPr lang="pl-PL" sz="2400" dirty="0"/>
          </a:p>
        </p:txBody>
      </p:sp>
      <p:pic>
        <p:nvPicPr>
          <p:cNvPr id="6" name="Picture 4" descr="C:\Users\Acer\Pictures\2018-08\Nowy folder\20180913_15463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92225"/>
            <a:ext cx="2949731" cy="221229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10" descr="C:\Users\Acer\Pictures\2018-08\Nowy folder\20180913_1559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0347" y="875635"/>
            <a:ext cx="2971851" cy="222888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2" descr="C:\Users\Acer\Pictures\2018-08\Nowy folder\20180911_1605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2814" y="860238"/>
            <a:ext cx="2992380" cy="224428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7" descr="C:\Users\Acer\Pictures\2018-08\Nowy folder\20180913_1607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6166" y="3194129"/>
            <a:ext cx="3320211" cy="249015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Picture 8" descr="C:\Users\Acer\Pictures\2018-08\Nowy folder\20180913_1638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61720" y="4578927"/>
            <a:ext cx="3048021" cy="228601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6107294"/>
            <a:ext cx="2608477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86049" y="4578927"/>
            <a:ext cx="3112216" cy="224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39"/>
            <a:ext cx="2304256" cy="409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88639"/>
            <a:ext cx="2304256" cy="409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3" descr="C:\Users\Acer\Pictures\2018-08\Nowy folder\20180911_1558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143380"/>
            <a:ext cx="3619493" cy="271462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851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sz="2000" b="1" dirty="0" smtClean="0">
                <a:solidFill>
                  <a:srgbClr val="006600"/>
                </a:solidFill>
                <a:latin typeface="Kristen ITC" pitchFamily="66" charset="0"/>
              </a:rPr>
              <a:t>farsze  do  pierogów</a:t>
            </a:r>
            <a:endParaRPr lang="pl-PL" sz="2000" b="1" dirty="0">
              <a:solidFill>
                <a:srgbClr val="006600"/>
              </a:solidFill>
              <a:latin typeface="Kristen ITC" pitchFamily="66" charset="0"/>
            </a:endParaRPr>
          </a:p>
        </p:txBody>
      </p:sp>
      <p:pic>
        <p:nvPicPr>
          <p:cNvPr id="8" name="Picture 5" descr="C:\Users\Acer\Pictures\2018-08\Nowy folder\20180913_15441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2865" y="3395239"/>
            <a:ext cx="4105659" cy="307924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6583" y="85515"/>
            <a:ext cx="2105376" cy="3403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100" name="Picture 4" descr="C:\Users\Acer\Pictures\2018-08\Nowy folder\DSC_04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938929" y="763328"/>
            <a:ext cx="3489493" cy="19628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101" name="Picture 5" descr="C:\Users\Acer\Pictures\2018-08\Nowy folder\DSC_04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031844" y="4397102"/>
            <a:ext cx="3303661" cy="185830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102" name="Picture 6" descr="C:\Users\Acer\Pictures\2018-08\Nowy folder\DSC_04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684462" y="4583982"/>
            <a:ext cx="2915196" cy="16397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4970" y="928670"/>
            <a:ext cx="1804808" cy="236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301" y="6138000"/>
            <a:ext cx="2608477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rmAutofit fontScale="90000"/>
          </a:bodyPr>
          <a:lstStyle/>
          <a:p>
            <a:r>
              <a:rPr lang="pl-PL" sz="2400" b="1" dirty="0" smtClean="0">
                <a:solidFill>
                  <a:srgbClr val="006600"/>
                </a:solidFill>
                <a:latin typeface="Kristen ITC" pitchFamily="66" charset="0"/>
              </a:rPr>
              <a:t>To   były   setki   pierogów   </a:t>
            </a:r>
            <a:r>
              <a:rPr lang="pl-PL" sz="2400" b="1" dirty="0" smtClean="0">
                <a:solidFill>
                  <a:srgbClr val="006600"/>
                </a:solidFill>
                <a:latin typeface="Kristen ITC" pitchFamily="66" charset="0"/>
                <a:sym typeface="Wingdings" pitchFamily="2" charset="2"/>
              </a:rPr>
              <a:t></a:t>
            </a:r>
            <a:br>
              <a:rPr lang="pl-PL" sz="2400" b="1" dirty="0" smtClean="0">
                <a:solidFill>
                  <a:srgbClr val="006600"/>
                </a:solidFill>
                <a:latin typeface="Kristen ITC" pitchFamily="66" charset="0"/>
                <a:sym typeface="Wingdings" pitchFamily="2" charset="2"/>
              </a:rPr>
            </a:br>
            <a:endParaRPr lang="pl-PL" sz="2400" b="1" dirty="0">
              <a:solidFill>
                <a:srgbClr val="006600"/>
              </a:solidFill>
              <a:latin typeface="Kristen ITC" pitchFamily="66" charset="0"/>
            </a:endParaRPr>
          </a:p>
        </p:txBody>
      </p:sp>
      <p:pic>
        <p:nvPicPr>
          <p:cNvPr id="5122" name="Picture 2" descr="C:\Users\Acer\Pictures\2018-08\Nowy folder\20180920_16521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22866" b="47818"/>
          <a:stretch>
            <a:fillRect/>
          </a:stretch>
        </p:blipFill>
        <p:spPr bwMode="auto">
          <a:xfrm>
            <a:off x="457200" y="788645"/>
            <a:ext cx="8548722" cy="187961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123" name="Picture 3" descr="C:\Users\Acer\Pictures\2018-08\Nowy folder\20180913_1657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71558"/>
            <a:ext cx="3703504" cy="277762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124" name="Picture 4" descr="C:\Users\Acer\Pictures\2018-08\Nowy folder\DSC_03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206548" y="3913830"/>
            <a:ext cx="3456670" cy="194437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2391343"/>
            <a:ext cx="2376264" cy="422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69362" y="0"/>
            <a:ext cx="2608477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3678" y="-227213"/>
            <a:ext cx="7467600" cy="868346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rgbClr val="006600"/>
                </a:solidFill>
                <a:latin typeface="Kristen ITC" pitchFamily="66" charset="0"/>
              </a:rPr>
              <a:t>kto?  Z  kim?  Kiedy?  Gdzie?  i  dlaczego?                                         </a:t>
            </a:r>
            <a:endParaRPr lang="pl-PL" sz="2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1285860"/>
            <a:ext cx="4186238" cy="47149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1400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„Ruszamy z nowym programem @Działaj Lokalnie dofinansowanym ze środków Polsko-Amerykańskiej Fundacji Wolności realizowanym przez Akademię Rozwoju Filantropii w Polsce. Dnia 24 maja odbyło się pierwsze spotkanie, na którym przedstawiliśmy regulamin, idee oraz cel konkursu.”</a:t>
            </a:r>
          </a:p>
          <a:p>
            <a:pPr>
              <a:buNone/>
            </a:pPr>
            <a:endParaRPr lang="pl-PL" sz="10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Stowarzyszenie Korona Północnego Krakowa</a:t>
            </a:r>
          </a:p>
          <a:p>
            <a:pPr>
              <a:buNone/>
            </a:pPr>
            <a:r>
              <a:rPr lang="pl-PL" sz="1400" dirty="0" smtClean="0">
                <a:latin typeface="Calibri" pitchFamily="34" charset="0"/>
                <a:cs typeface="Calibri" pitchFamily="34" charset="0"/>
              </a:rPr>
              <a:t>…ogłosiło  nabór na granty dość spore</a:t>
            </a:r>
          </a:p>
          <a:p>
            <a:pPr>
              <a:spcBef>
                <a:spcPts val="0"/>
              </a:spcBef>
              <a:buNone/>
            </a:pPr>
            <a:r>
              <a:rPr lang="pl-PL" sz="1400" dirty="0" smtClean="0">
                <a:latin typeface="Calibri" pitchFamily="34" charset="0"/>
                <a:cs typeface="Calibri" pitchFamily="34" charset="0"/>
              </a:rPr>
              <a:t>Dziewczyny z </a:t>
            </a:r>
            <a:r>
              <a:rPr lang="pl-PL" sz="1400" dirty="0" err="1" smtClean="0">
                <a:latin typeface="Calibri" pitchFamily="34" charset="0"/>
                <a:cs typeface="Calibri" pitchFamily="34" charset="0"/>
              </a:rPr>
              <a:t>Pietrzejowickiego</a:t>
            </a:r>
            <a:r>
              <a:rPr lang="pl-PL" sz="1400" dirty="0" smtClean="0">
                <a:latin typeface="Calibri" pitchFamily="34" charset="0"/>
                <a:cs typeface="Calibri" pitchFamily="34" charset="0"/>
              </a:rPr>
              <a:t>  Koła  </a:t>
            </a:r>
          </a:p>
          <a:p>
            <a:pPr>
              <a:spcBef>
                <a:spcPts val="0"/>
              </a:spcBef>
              <a:buNone/>
            </a:pPr>
            <a:r>
              <a:rPr lang="pl-PL" sz="1400" dirty="0" smtClean="0">
                <a:latin typeface="Calibri" pitchFamily="34" charset="0"/>
                <a:cs typeface="Calibri" pitchFamily="34" charset="0"/>
              </a:rPr>
              <a:t>do działań  wszelakich są skore…</a:t>
            </a:r>
          </a:p>
          <a:p>
            <a:pPr>
              <a:spcBef>
                <a:spcPts val="0"/>
              </a:spcBef>
              <a:buNone/>
            </a:pPr>
            <a:r>
              <a:rPr lang="pl-PL" sz="1400" dirty="0" smtClean="0">
                <a:latin typeface="Calibri" pitchFamily="34" charset="0"/>
                <a:cs typeface="Calibri" pitchFamily="34" charset="0"/>
              </a:rPr>
              <a:t>Długo myślały  i dyskutowały</a:t>
            </a:r>
          </a:p>
          <a:p>
            <a:pPr>
              <a:spcBef>
                <a:spcPts val="0"/>
              </a:spcBef>
              <a:buNone/>
            </a:pPr>
            <a:r>
              <a:rPr lang="pl-PL" sz="1400" dirty="0" smtClean="0">
                <a:latin typeface="Calibri" pitchFamily="34" charset="0"/>
                <a:cs typeface="Calibri" pitchFamily="34" charset="0"/>
              </a:rPr>
              <a:t>Wszystkich chętnych do działań </a:t>
            </a:r>
          </a:p>
          <a:p>
            <a:pPr>
              <a:spcBef>
                <a:spcPts val="0"/>
              </a:spcBef>
              <a:buNone/>
            </a:pPr>
            <a:r>
              <a:rPr lang="pl-PL" sz="1400" dirty="0" smtClean="0">
                <a:latin typeface="Calibri" pitchFamily="34" charset="0"/>
                <a:cs typeface="Calibri" pitchFamily="34" charset="0"/>
              </a:rPr>
              <a:t>w świetlicy zapraszały</a:t>
            </a:r>
          </a:p>
          <a:p>
            <a:pPr>
              <a:spcBef>
                <a:spcPts val="0"/>
              </a:spcBef>
              <a:buNone/>
            </a:pPr>
            <a:r>
              <a:rPr lang="pl-PL" sz="1400" dirty="0" smtClean="0">
                <a:latin typeface="Calibri" pitchFamily="34" charset="0"/>
                <a:cs typeface="Calibri" pitchFamily="34" charset="0"/>
              </a:rPr>
              <a:t>znalazły do działań  swoich </a:t>
            </a:r>
          </a:p>
          <a:p>
            <a:pPr>
              <a:spcBef>
                <a:spcPts val="0"/>
              </a:spcBef>
              <a:buNone/>
            </a:pPr>
            <a:r>
              <a:rPr lang="pl-PL" sz="1400" dirty="0" smtClean="0">
                <a:latin typeface="Calibri" pitchFamily="34" charset="0"/>
                <a:cs typeface="Calibri" pitchFamily="34" charset="0"/>
              </a:rPr>
              <a:t>w różnym wieku panie</a:t>
            </a:r>
          </a:p>
          <a:p>
            <a:pPr>
              <a:spcBef>
                <a:spcPts val="0"/>
              </a:spcBef>
              <a:buNone/>
            </a:pPr>
            <a:r>
              <a:rPr lang="pl-PL" sz="1400" dirty="0" smtClean="0">
                <a:latin typeface="Calibri" pitchFamily="34" charset="0"/>
                <a:cs typeface="Calibri" pitchFamily="34" charset="0"/>
              </a:rPr>
              <a:t>Czekało je tylko wniosku napisanie…</a:t>
            </a:r>
          </a:p>
          <a:p>
            <a:pPr>
              <a:spcBef>
                <a:spcPts val="0"/>
              </a:spcBef>
              <a:buNone/>
            </a:pPr>
            <a:r>
              <a:rPr lang="pl-PL" sz="1400" dirty="0" smtClean="0">
                <a:latin typeface="Calibri" pitchFamily="34" charset="0"/>
                <a:cs typeface="Calibri" pitchFamily="34" charset="0"/>
              </a:rPr>
              <a:t>nasza koleżanka wniosek napisała</a:t>
            </a:r>
          </a:p>
          <a:p>
            <a:pPr>
              <a:spcBef>
                <a:spcPts val="0"/>
              </a:spcBef>
              <a:buNone/>
            </a:pPr>
            <a:r>
              <a:rPr lang="pl-PL" sz="1400" dirty="0" smtClean="0">
                <a:latin typeface="Calibri" pitchFamily="34" charset="0"/>
                <a:cs typeface="Calibri" pitchFamily="34" charset="0"/>
              </a:rPr>
              <a:t>i jeszcze przed północą zdążyć go wysłała…</a:t>
            </a:r>
          </a:p>
          <a:p>
            <a:pPr>
              <a:buNone/>
            </a:pPr>
            <a:endParaRPr lang="pl-PL" dirty="0" smtClean="0"/>
          </a:p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4643438" y="3500438"/>
            <a:ext cx="35719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1400" b="1" i="1" dirty="0" smtClean="0">
                <a:latin typeface="Calibri" pitchFamily="34" charset="0"/>
                <a:cs typeface="Calibri" pitchFamily="34" charset="0"/>
              </a:rPr>
              <a:t>Na galę zaproszenie dziewczyny dostały…</a:t>
            </a:r>
          </a:p>
          <a:p>
            <a:pPr>
              <a:buNone/>
            </a:pPr>
            <a:r>
              <a:rPr lang="pl-PL" sz="1400" b="1" i="1" dirty="0">
                <a:latin typeface="Calibri" pitchFamily="34" charset="0"/>
                <a:cs typeface="Calibri" pitchFamily="34" charset="0"/>
              </a:rPr>
              <a:t>d</a:t>
            </a:r>
            <a:r>
              <a:rPr lang="pl-PL" sz="1400" b="1" i="1" dirty="0" smtClean="0">
                <a:latin typeface="Calibri" pitchFamily="34" charset="0"/>
                <a:cs typeface="Calibri" pitchFamily="34" charset="0"/>
              </a:rPr>
              <a:t>o Michałowic wszystkie pojechały</a:t>
            </a:r>
          </a:p>
          <a:p>
            <a:pPr>
              <a:buNone/>
            </a:pPr>
            <a:r>
              <a:rPr lang="pl-PL" sz="1400" dirty="0" smtClean="0">
                <a:latin typeface="Calibri" pitchFamily="34" charset="0"/>
                <a:cs typeface="Calibri" pitchFamily="34" charset="0"/>
              </a:rPr>
              <a:t>Lucynka wspaniałą umowę </a:t>
            </a:r>
          </a:p>
          <a:p>
            <a:pPr>
              <a:buNone/>
            </a:pPr>
            <a:r>
              <a:rPr lang="pl-PL" sz="1400" dirty="0" smtClean="0">
                <a:latin typeface="Calibri" pitchFamily="34" charset="0"/>
                <a:cs typeface="Calibri" pitchFamily="34" charset="0"/>
              </a:rPr>
              <a:t>z rąk koordynatora otrzymała </a:t>
            </a:r>
          </a:p>
          <a:p>
            <a:pPr>
              <a:buNone/>
            </a:pPr>
            <a:r>
              <a:rPr lang="pl-PL" sz="1400" dirty="0" smtClean="0">
                <a:latin typeface="Calibri" pitchFamily="34" charset="0"/>
                <a:cs typeface="Calibri" pitchFamily="34" charset="0"/>
              </a:rPr>
              <a:t>i chętnie ją</a:t>
            </a:r>
          </a:p>
          <a:p>
            <a:pPr>
              <a:buNone/>
            </a:pPr>
            <a:r>
              <a:rPr lang="pl-PL" sz="1400" dirty="0" smtClean="0">
                <a:latin typeface="Calibri" pitchFamily="34" charset="0"/>
                <a:cs typeface="Calibri" pitchFamily="34" charset="0"/>
              </a:rPr>
              <a:t> przy wszystkich</a:t>
            </a:r>
          </a:p>
          <a:p>
            <a:pPr>
              <a:buNone/>
            </a:pPr>
            <a:r>
              <a:rPr lang="pl-PL" sz="1400" dirty="0" smtClean="0">
                <a:latin typeface="Calibri" pitchFamily="34" charset="0"/>
                <a:cs typeface="Calibri" pitchFamily="34" charset="0"/>
              </a:rPr>
              <a:t> obecnych podpisała.</a:t>
            </a:r>
            <a:endParaRPr lang="pl-PL" sz="1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0687" y="4149080"/>
            <a:ext cx="1367409" cy="2430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5715016"/>
            <a:ext cx="2608477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269578" y="873749"/>
            <a:ext cx="2319619" cy="231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b="1" dirty="0" smtClean="0">
                <a:solidFill>
                  <a:srgbClr val="006600"/>
                </a:solidFill>
                <a:latin typeface="Kristen ITC" pitchFamily="66" charset="0"/>
              </a:rPr>
              <a:t>Od  osnowy  do  makatki …</a:t>
            </a:r>
            <a:endParaRPr lang="pl-PL" sz="2400" b="1" dirty="0">
              <a:solidFill>
                <a:srgbClr val="006600"/>
              </a:solidFill>
              <a:latin typeface="Kristen ITC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609913" y="2422436"/>
            <a:ext cx="4099594" cy="2306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6194" y="0"/>
            <a:ext cx="1969318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171" y="2996952"/>
            <a:ext cx="2171840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6699" y="5733256"/>
            <a:ext cx="2608477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1554" y="2537291"/>
            <a:ext cx="2202730" cy="3915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428560"/>
            <a:ext cx="3810144" cy="285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12575"/>
            <a:ext cx="3852771" cy="288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258" y="3717032"/>
            <a:ext cx="3714744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789040"/>
            <a:ext cx="3735705" cy="2801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168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rgbClr val="006600"/>
                </a:solidFill>
                <a:latin typeface="Kristen ITC" pitchFamily="66" charset="0"/>
              </a:rPr>
              <a:t>W   Makatkowym   </a:t>
            </a:r>
            <a:r>
              <a:rPr lang="pl-PL" sz="2400" b="1" dirty="0" err="1" smtClean="0">
                <a:solidFill>
                  <a:srgbClr val="006600"/>
                </a:solidFill>
                <a:latin typeface="Kristen ITC" pitchFamily="66" charset="0"/>
              </a:rPr>
              <a:t>šwiecie</a:t>
            </a:r>
            <a:r>
              <a:rPr lang="pl-PL" sz="2400" b="1" dirty="0" smtClean="0">
                <a:solidFill>
                  <a:srgbClr val="006600"/>
                </a:solidFill>
                <a:latin typeface="Kristen ITC" pitchFamily="66" charset="0"/>
              </a:rPr>
              <a:t> …</a:t>
            </a:r>
            <a:endParaRPr lang="pl-PL" sz="2400" b="1" dirty="0">
              <a:solidFill>
                <a:srgbClr val="006600"/>
              </a:solidFill>
              <a:latin typeface="Kristen ITC" pitchFamily="66" charset="0"/>
            </a:endParaRPr>
          </a:p>
        </p:txBody>
      </p:sp>
      <p:pic>
        <p:nvPicPr>
          <p:cNvPr id="6146" name="Picture 2" descr="C:\Users\Acer\Pictures\2018-08\Nowy folder\20180912_16273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547" y="1084565"/>
            <a:ext cx="4238437" cy="31788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147" name="Picture 3" descr="C:\Users\Acer\Pictures\2018-08\Nowy folder\20180912_1627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084904"/>
            <a:ext cx="4237985" cy="317848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2869" y="4343431"/>
            <a:ext cx="3352759" cy="251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149" name="Picture 5" descr="C:\Users\Acer\Pictures\2018-08\Nowy folder\20180912_1628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631" y="4509120"/>
            <a:ext cx="2950005" cy="221250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0636" y="6138000"/>
            <a:ext cx="2608477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rgbClr val="006600"/>
                </a:solidFill>
                <a:latin typeface="Kristen ITC" pitchFamily="66" charset="0"/>
              </a:rPr>
              <a:t>Nasze  prace  makatkowe…</a:t>
            </a:r>
            <a:endParaRPr lang="pl-PL" sz="2400" b="1" dirty="0">
              <a:solidFill>
                <a:srgbClr val="006600"/>
              </a:solidFill>
              <a:latin typeface="Kristen ITC" pitchFamily="66" charset="0"/>
            </a:endParaRPr>
          </a:p>
        </p:txBody>
      </p:sp>
      <p:pic>
        <p:nvPicPr>
          <p:cNvPr id="7170" name="Picture 2" descr="C:\Users\Acer\Pictures\2018-08\Nowy folder\20181024_17095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4636" y="1128947"/>
            <a:ext cx="3041015" cy="228076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 l="29766" r="33027"/>
          <a:stretch>
            <a:fillRect/>
          </a:stretch>
        </p:blipFill>
        <p:spPr bwMode="auto">
          <a:xfrm>
            <a:off x="190782" y="3409709"/>
            <a:ext cx="1460879" cy="2944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/>
          <a:srcRect l="40928" t="4961" r="10702"/>
          <a:stretch>
            <a:fillRect/>
          </a:stretch>
        </p:blipFill>
        <p:spPr bwMode="auto">
          <a:xfrm>
            <a:off x="4641786" y="3660636"/>
            <a:ext cx="2113649" cy="311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928670"/>
            <a:ext cx="3091829" cy="231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 l="19844" t="9922" r="32531"/>
          <a:stretch>
            <a:fillRect/>
          </a:stretch>
        </p:blipFill>
        <p:spPr bwMode="auto">
          <a:xfrm>
            <a:off x="2143281" y="3523185"/>
            <a:ext cx="2224238" cy="315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03102" y="125559"/>
            <a:ext cx="1843738" cy="3277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80528" y="6462373"/>
            <a:ext cx="2608477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9703" y="3586737"/>
            <a:ext cx="1790194" cy="318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rgbClr val="006600"/>
                </a:solidFill>
                <a:latin typeface="Kristen ITC" pitchFamily="66" charset="0"/>
              </a:rPr>
              <a:t>I To  </a:t>
            </a:r>
            <a:r>
              <a:rPr lang="pl-PL" sz="2400" b="1" dirty="0" err="1" smtClean="0">
                <a:solidFill>
                  <a:srgbClr val="006600"/>
                </a:solidFill>
                <a:latin typeface="Kristen ITC" pitchFamily="66" charset="0"/>
              </a:rPr>
              <a:t>juŽ</a:t>
            </a:r>
            <a:r>
              <a:rPr lang="pl-PL" sz="2400" b="1" dirty="0" smtClean="0">
                <a:solidFill>
                  <a:srgbClr val="006600"/>
                </a:solidFill>
                <a:latin typeface="Kristen ITC" pitchFamily="66" charset="0"/>
              </a:rPr>
              <a:t>  koniec … taki … „Na  niby”</a:t>
            </a:r>
            <a:endParaRPr lang="pl-PL" sz="24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890801"/>
            <a:ext cx="2608477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Symbol zastępczy zawartości 11"/>
          <p:cNvSpPr>
            <a:spLocks noGrp="1"/>
          </p:cNvSpPr>
          <p:nvPr>
            <p:ph sz="quarter" idx="1"/>
          </p:nvPr>
        </p:nvSpPr>
        <p:spPr>
          <a:xfrm>
            <a:off x="428596" y="1071546"/>
            <a:ext cx="3657600" cy="502921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Nad wszystkim czuwała Lucynka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Wspomagała ją Halinka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Basia w gipsie miała nogę 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ale mówiła do dziewczyn                                                   – ja wam chętnie pomogę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No i jeszcze Tereski  chętnie pomagały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po warsztatach świetlicę pięknie wysprzątały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Ela i Marysia wspomagały warsztaty poczęstunkami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By się wszyscy poczuli                                         jak  w domu u mamy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tkanie makatek, pierogów gotowanie 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trwało i trwało…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Panie z </a:t>
            </a:r>
            <a:r>
              <a:rPr lang="pl-PL" dirty="0" err="1" smtClean="0">
                <a:latin typeface="Calibri" pitchFamily="34" charset="0"/>
                <a:cs typeface="Calibri" pitchFamily="34" charset="0"/>
              </a:rPr>
              <a:t>Pietrzejowickiego</a:t>
            </a:r>
            <a:r>
              <a:rPr lang="pl-PL" dirty="0" smtClean="0">
                <a:latin typeface="Calibri" pitchFamily="34" charset="0"/>
                <a:cs typeface="Calibri" pitchFamily="34" charset="0"/>
              </a:rPr>
              <a:t> KGW </a:t>
            </a:r>
          </a:p>
          <a:p>
            <a:pPr>
              <a:spcBef>
                <a:spcPts val="0"/>
              </a:spcBef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chętnie wszystkich zaprosiły na nie</a:t>
            </a:r>
          </a:p>
          <a:p>
            <a:pPr>
              <a:spcBef>
                <a:spcPts val="0"/>
              </a:spcBef>
              <a:buNone/>
            </a:pPr>
            <a:endParaRPr lang="pl-PL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pl-PL" b="1" i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I dalej tkamy i gotujemy </a:t>
            </a:r>
          </a:p>
          <a:p>
            <a:pPr>
              <a:spcBef>
                <a:spcPts val="0"/>
              </a:spcBef>
              <a:buNone/>
            </a:pPr>
            <a:r>
              <a:rPr lang="pl-PL" b="1" i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teraz już swoje produkty przynosimy</a:t>
            </a:r>
          </a:p>
          <a:p>
            <a:pPr>
              <a:spcBef>
                <a:spcPts val="0"/>
              </a:spcBef>
              <a:buNone/>
            </a:pPr>
            <a:r>
              <a:rPr lang="pl-PL" b="1" i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bo bardzo wspólne działania lubimy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36420" t="26989" b="20454"/>
          <a:stretch>
            <a:fillRect/>
          </a:stretch>
        </p:blipFill>
        <p:spPr bwMode="auto">
          <a:xfrm>
            <a:off x="4191000" y="1106361"/>
            <a:ext cx="1714508" cy="251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t="35715" r="73215"/>
          <a:stretch>
            <a:fillRect/>
          </a:stretch>
        </p:blipFill>
        <p:spPr bwMode="auto">
          <a:xfrm>
            <a:off x="3966788" y="4158973"/>
            <a:ext cx="1816165" cy="245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 t="11905" r="37493" b="8719"/>
          <a:stretch>
            <a:fillRect/>
          </a:stretch>
        </p:blipFill>
        <p:spPr bwMode="auto">
          <a:xfrm>
            <a:off x="6145057" y="1827326"/>
            <a:ext cx="2642048" cy="2516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lum bright="20000" contrast="10000"/>
          </a:blip>
          <a:srcRect t="9922" r="21403" b="15663"/>
          <a:stretch>
            <a:fillRect/>
          </a:stretch>
        </p:blipFill>
        <p:spPr bwMode="auto">
          <a:xfrm>
            <a:off x="6228184" y="5146786"/>
            <a:ext cx="2342424" cy="146401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1115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2700" b="1" dirty="0" smtClean="0">
                <a:solidFill>
                  <a:srgbClr val="006600"/>
                </a:solidFill>
                <a:latin typeface="Kristen ITC" pitchFamily="66" charset="0"/>
              </a:rPr>
              <a:t>pisali   o   nas …</a:t>
            </a:r>
            <a:endParaRPr lang="pl-PL" sz="2700" b="1" dirty="0">
              <a:solidFill>
                <a:srgbClr val="006600"/>
              </a:solidFill>
              <a:latin typeface="Kristen ITC" pitchFamily="66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1"/>
          </p:nvPr>
        </p:nvSpPr>
        <p:spPr>
          <a:xfrm>
            <a:off x="457200" y="928670"/>
            <a:ext cx="3657600" cy="521497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pl-PL" sz="2000" dirty="0" smtClean="0">
                <a:latin typeface="Calibri" pitchFamily="34" charset="0"/>
                <a:cs typeface="Calibri" pitchFamily="34" charset="0"/>
              </a:rPr>
              <a:t>Pisali o nas i tu i tam, </a:t>
            </a:r>
          </a:p>
          <a:p>
            <a:pPr>
              <a:spcBef>
                <a:spcPts val="0"/>
              </a:spcBef>
              <a:buNone/>
            </a:pPr>
            <a:r>
              <a:rPr lang="pl-PL" sz="2000" dirty="0" smtClean="0">
                <a:latin typeface="Calibri" pitchFamily="34" charset="0"/>
                <a:cs typeface="Calibri" pitchFamily="34" charset="0"/>
              </a:rPr>
              <a:t>by nas pochwalić za działania</a:t>
            </a:r>
          </a:p>
          <a:p>
            <a:pPr>
              <a:spcBef>
                <a:spcPts val="0"/>
              </a:spcBef>
              <a:buNone/>
            </a:pPr>
            <a:r>
              <a:rPr lang="pl-PL" sz="2000" dirty="0" smtClean="0">
                <a:latin typeface="Calibri" pitchFamily="34" charset="0"/>
                <a:cs typeface="Calibri" pitchFamily="34" charset="0"/>
              </a:rPr>
              <a:t>A na </a:t>
            </a:r>
            <a:r>
              <a:rPr lang="pl-PL" sz="2000" dirty="0" err="1" smtClean="0">
                <a:latin typeface="Calibri" pitchFamily="34" charset="0"/>
                <a:cs typeface="Calibri" pitchFamily="34" charset="0"/>
              </a:rPr>
              <a:t>fejsbuku</a:t>
            </a:r>
            <a:r>
              <a:rPr lang="pl-PL" sz="2000" dirty="0" smtClean="0">
                <a:latin typeface="Calibri" pitchFamily="34" charset="0"/>
                <a:cs typeface="Calibri" pitchFamily="34" charset="0"/>
              </a:rPr>
              <a:t> o nas pisała koleżanka z koła - Renia</a:t>
            </a:r>
          </a:p>
          <a:p>
            <a:pPr>
              <a:spcBef>
                <a:spcPts val="0"/>
              </a:spcBef>
              <a:buNone/>
            </a:pPr>
            <a:r>
              <a:rPr lang="pl-PL" sz="2000" dirty="0" smtClean="0">
                <a:latin typeface="Calibri" pitchFamily="34" charset="0"/>
                <a:cs typeface="Calibri" pitchFamily="34" charset="0"/>
              </a:rPr>
              <a:t>I do gazetki notatkę krótką też podesłała Redaktorowi,            </a:t>
            </a:r>
          </a:p>
          <a:p>
            <a:pPr>
              <a:spcBef>
                <a:spcPts val="0"/>
              </a:spcBef>
              <a:buNone/>
            </a:pPr>
            <a:r>
              <a:rPr lang="pl-PL" sz="2000" dirty="0" smtClean="0">
                <a:latin typeface="Calibri" pitchFamily="34" charset="0"/>
                <a:cs typeface="Calibri" pitchFamily="34" charset="0"/>
              </a:rPr>
              <a:t> a my? -  po zjedzeniu </a:t>
            </a:r>
            <a:r>
              <a:rPr lang="pl-PL" sz="2000" i="1" dirty="0" err="1" smtClean="0">
                <a:latin typeface="Calibri" pitchFamily="34" charset="0"/>
                <a:cs typeface="Calibri" pitchFamily="34" charset="0"/>
              </a:rPr>
              <a:t>tyyyyylu</a:t>
            </a:r>
            <a:r>
              <a:rPr lang="pl-PL" sz="2000" dirty="0" smtClean="0">
                <a:latin typeface="Calibri" pitchFamily="34" charset="0"/>
                <a:cs typeface="Calibri" pitchFamily="34" charset="0"/>
              </a:rPr>
              <a:t> pierogów nadal jesteśmy zdrowi</a:t>
            </a:r>
          </a:p>
          <a:p>
            <a:pPr>
              <a:spcBef>
                <a:spcPts val="0"/>
              </a:spcBef>
              <a:buNone/>
            </a:pPr>
            <a:r>
              <a:rPr lang="pl-PL" sz="2000" dirty="0" smtClean="0">
                <a:latin typeface="Calibri" pitchFamily="34" charset="0"/>
                <a:cs typeface="Calibri" pitchFamily="34" charset="0"/>
              </a:rPr>
              <a:t>Korona też nam pomagała, informowała o naszych warsztatach i </a:t>
            </a:r>
            <a:r>
              <a:rPr lang="pl-PL" sz="2000" dirty="0" err="1" smtClean="0">
                <a:latin typeface="Calibri" pitchFamily="34" charset="0"/>
                <a:cs typeface="Calibri" pitchFamily="34" charset="0"/>
              </a:rPr>
              <a:t>Kolibaba</a:t>
            </a:r>
            <a:r>
              <a:rPr lang="pl-PL" sz="2000" dirty="0" smtClean="0">
                <a:latin typeface="Calibri" pitchFamily="34" charset="0"/>
                <a:cs typeface="Calibri" pitchFamily="34" charset="0"/>
              </a:rPr>
              <a:t> kopiowała notki z naszych spotkań i dużo osób </a:t>
            </a:r>
            <a:r>
              <a:rPr lang="pl-PL" sz="2000" dirty="0" err="1" smtClean="0">
                <a:latin typeface="Calibri" pitchFamily="34" charset="0"/>
                <a:cs typeface="Calibri" pitchFamily="34" charset="0"/>
              </a:rPr>
              <a:t>zalajkowało</a:t>
            </a:r>
            <a:r>
              <a:rPr lang="pl-PL" sz="2000" dirty="0" smtClean="0">
                <a:latin typeface="Calibri" pitchFamily="34" charset="0"/>
                <a:cs typeface="Calibri" pitchFamily="34" charset="0"/>
              </a:rPr>
              <a:t>…</a:t>
            </a:r>
          </a:p>
          <a:p>
            <a:pPr>
              <a:spcBef>
                <a:spcPts val="0"/>
              </a:spcBef>
              <a:buNone/>
            </a:pPr>
            <a:r>
              <a:rPr lang="pl-PL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2000" dirty="0" err="1" smtClean="0">
                <a:latin typeface="Calibri" pitchFamily="34" charset="0"/>
                <a:cs typeface="Calibri" pitchFamily="34" charset="0"/>
              </a:rPr>
              <a:t>nooo</a:t>
            </a:r>
            <a:r>
              <a:rPr lang="pl-PL" sz="2000" dirty="0" smtClean="0">
                <a:latin typeface="Calibri" pitchFamily="34" charset="0"/>
                <a:cs typeface="Calibri" pitchFamily="34" charset="0"/>
              </a:rPr>
              <a:t>- chyba im się podobało…</a:t>
            </a:r>
            <a:endParaRPr lang="pl-PL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Symbol zastępczy zawartości 6"/>
          <p:cNvSpPr>
            <a:spLocks noGrp="1"/>
          </p:cNvSpPr>
          <p:nvPr>
            <p:ph sz="quarter" idx="2"/>
          </p:nvPr>
        </p:nvSpPr>
        <p:spPr>
          <a:xfrm>
            <a:off x="4270248" y="928670"/>
            <a:ext cx="3657600" cy="5072098"/>
          </a:xfrm>
        </p:spPr>
        <p:txBody>
          <a:bodyPr>
            <a:normAutofit fontScale="47500" lnSpcReduction="20000"/>
          </a:bodyPr>
          <a:lstStyle/>
          <a:p>
            <a:pPr fontAlgn="ctr">
              <a:buNone/>
            </a:pPr>
            <a:r>
              <a:rPr lang="pl-PL" sz="1100" b="1" dirty="0" err="1" smtClean="0">
                <a:hlinkClick r:id="rId2"/>
              </a:rPr>
              <a:t>Kgw</a:t>
            </a:r>
            <a:r>
              <a:rPr lang="pl-PL" sz="1100" b="1" dirty="0" smtClean="0">
                <a:hlinkClick r:id="rId2"/>
              </a:rPr>
              <a:t> Pietrzejowice</a:t>
            </a:r>
            <a:r>
              <a:rPr lang="pl-PL" sz="1100" b="1" dirty="0" smtClean="0"/>
              <a:t>  </a:t>
            </a:r>
            <a:r>
              <a:rPr lang="pl-PL" sz="1100" dirty="0" smtClean="0">
                <a:hlinkClick r:id="rId3"/>
              </a:rPr>
              <a:t>10 października</a:t>
            </a:r>
            <a:endParaRPr lang="pl-PL" sz="1100" dirty="0" smtClean="0"/>
          </a:p>
          <a:p>
            <a:pPr>
              <a:buNone/>
            </a:pPr>
            <a:r>
              <a:rPr lang="pl-PL" sz="1900" dirty="0" smtClean="0">
                <a:latin typeface="Calibri" pitchFamily="34" charset="0"/>
                <a:cs typeface="Calibri" pitchFamily="34" charset="0"/>
              </a:rPr>
              <a:t>Co jest najmilsze dla prowadzących warsztaty? stwierdzenie: Pani Basiu, ja nie wiedziałam, że przygotowanie ciasta na pierogi jest takie łatwe :) już teraz sama będę to robiła, a nie moja babcia - powiedziała też... babcia , ale młoda :). 4 października, w czwartek były pierogi z kaszą gryczaną i serem, Wszystkim smakowały, a co zostało, uczestnicy zabrali do domu. najważniejsze, że znowu ktoś się czegoś nauczył :)</a:t>
            </a:r>
          </a:p>
          <a:p>
            <a:pPr>
              <a:buNone/>
            </a:pPr>
            <a:endParaRPr lang="pl-PL" sz="17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l-PL" sz="17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l-PL" dirty="0" smtClean="0">
              <a:hlinkClick r:id="rId4"/>
            </a:endParaRPr>
          </a:p>
          <a:p>
            <a:pPr fontAlgn="base">
              <a:buNone/>
            </a:pPr>
            <a:r>
              <a:rPr lang="pl-PL" b="1" dirty="0" smtClean="0">
                <a:solidFill>
                  <a:srgbClr val="4B5458"/>
                </a:solidFill>
                <a:latin typeface="Candara"/>
              </a:rPr>
              <a:t>                                                                Nr </a:t>
            </a:r>
            <a:r>
              <a:rPr lang="pl-PL" sz="2200" b="1" dirty="0" smtClean="0">
                <a:solidFill>
                  <a:srgbClr val="4B5458"/>
                </a:solidFill>
                <a:latin typeface="Candara"/>
              </a:rPr>
              <a:t>17 (271) Wrzesień 2018</a:t>
            </a:r>
          </a:p>
          <a:p>
            <a:pPr>
              <a:buNone/>
            </a:pPr>
            <a:r>
              <a:rPr lang="pl-PL" dirty="0" smtClean="0">
                <a:hlinkClick r:id="rId4"/>
              </a:rPr>
              <a:t/>
            </a:r>
            <a:br>
              <a:rPr lang="pl-PL" dirty="0" smtClean="0">
                <a:hlinkClick r:id="rId4"/>
              </a:rPr>
            </a:br>
            <a:r>
              <a:rPr lang="pl-PL" dirty="0" smtClean="0"/>
              <a:t>…</a:t>
            </a:r>
            <a:r>
              <a:rPr lang="pl-PL" sz="1800" dirty="0" smtClean="0">
                <a:latin typeface="Calibri" pitchFamily="34" charset="0"/>
                <a:cs typeface="Calibri" pitchFamily="34" charset="0"/>
              </a:rPr>
              <a:t>Druga inicjatywa, a raczej projekt realizowany jest pod nazwą „Tkaj makatki, gotuj pierogi” przez Koło Gospodyń Wiejskich z Pietrzejowic, które napisało wniosek do ODL Stowarzyszenie Korona Północnego Krakowa w ramach programu „Działaj Lokalnie”, współfinansowanego ze środków Programu „Działaj Lokalnie” Polsko- -Amerykańskiej Fundacji Wolności realizowanego przez Akademię Rozwoju Filantropii w Polsce we współpracy ze Stowarzyszeniem Korona Północnego Krakowa”. Już w sierpniu odbyły się pierwsze warsztaty z tkania makatek, na które przybyło ponad 20 osób, efektem były utkane z włóczki kolorowe makatki, a każda inna i w swoim rodzaju. Również pierwsze pierogowe warsztaty były bardzo udane, a dzieciom podobały się przygotowane szczególnie do tego projektu fartuszki i czapki ze specjalnym napisem. Zajęcia są prowadzone we wtorki, środy i czwartki między godziną 15.30 a 19.00. Istnieje możliwość przesunięcia godziny na potrzeby ewentualnych uczestników zajęć. Warsztaty nie odbędą się w dniu 27 września i 2 października. A jak to wygląda „na wesoło”? </a:t>
            </a:r>
          </a:p>
          <a:p>
            <a:pPr>
              <a:buNone/>
            </a:pPr>
            <a:r>
              <a:rPr lang="pl-PL" sz="2200" i="1" dirty="0" smtClean="0">
                <a:latin typeface="Calibri" pitchFamily="34" charset="0"/>
                <a:cs typeface="Calibri" pitchFamily="34" charset="0"/>
              </a:rPr>
              <a:t>Dzięki Koronie w „Działaj Lokalnie”</a:t>
            </a:r>
          </a:p>
          <a:p>
            <a:pPr>
              <a:buNone/>
            </a:pPr>
            <a:r>
              <a:rPr lang="pl-PL" sz="2200" i="1" dirty="0" smtClean="0">
                <a:latin typeface="Calibri" pitchFamily="34" charset="0"/>
                <a:cs typeface="Calibri" pitchFamily="34" charset="0"/>
              </a:rPr>
              <a:t> środy i czwartki są wspaniałe </a:t>
            </a:r>
          </a:p>
          <a:p>
            <a:pPr>
              <a:buNone/>
            </a:pPr>
            <a:r>
              <a:rPr lang="pl-PL" sz="2200" i="1" dirty="0" smtClean="0">
                <a:latin typeface="Calibri" pitchFamily="34" charset="0"/>
                <a:cs typeface="Calibri" pitchFamily="34" charset="0"/>
              </a:rPr>
              <a:t>W środy na krosnach miniaturowe makatki powstają</a:t>
            </a:r>
          </a:p>
          <a:p>
            <a:pPr>
              <a:buNone/>
            </a:pPr>
            <a:r>
              <a:rPr lang="pl-PL" sz="2200" i="1" dirty="0" smtClean="0">
                <a:latin typeface="Calibri" pitchFamily="34" charset="0"/>
                <a:cs typeface="Calibri" pitchFamily="34" charset="0"/>
              </a:rPr>
              <a:t> w czwartki dzieciaki pierogi gotują</a:t>
            </a:r>
          </a:p>
          <a:p>
            <a:pPr>
              <a:buNone/>
            </a:pPr>
            <a:r>
              <a:rPr lang="pl-PL" sz="2200" i="1" dirty="0" smtClean="0">
                <a:latin typeface="Calibri" pitchFamily="34" charset="0"/>
                <a:cs typeface="Calibri" pitchFamily="34" charset="0"/>
              </a:rPr>
              <a:t> a potem z apetytem je pałaszują</a:t>
            </a:r>
            <a:endParaRPr lang="pl-PL" sz="22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zytaj caÅoÅÄ"/>
          <p:cNvPicPr>
            <a:picLocks noChangeAspect="1" noChangeArrowheads="1"/>
          </p:cNvPicPr>
          <p:nvPr/>
        </p:nvPicPr>
        <p:blipFill>
          <a:blip r:embed="rId5"/>
          <a:srcRect b="68750"/>
          <a:stretch>
            <a:fillRect/>
          </a:stretch>
        </p:blipFill>
        <p:spPr bwMode="auto">
          <a:xfrm>
            <a:off x="5000628" y="2214554"/>
            <a:ext cx="1143008" cy="51642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5929330"/>
            <a:ext cx="2608477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>
            <a:normAutofit/>
          </a:bodyPr>
          <a:lstStyle/>
          <a:p>
            <a:r>
              <a:rPr lang="pl-PL" sz="2400" b="1" dirty="0" err="1" smtClean="0">
                <a:solidFill>
                  <a:srgbClr val="006600"/>
                </a:solidFill>
                <a:latin typeface="Kristen ITC" pitchFamily="66" charset="0"/>
              </a:rPr>
              <a:t>Podzie,kowania</a:t>
            </a:r>
            <a:r>
              <a:rPr lang="pl-PL" sz="2400" b="1" dirty="0" smtClean="0">
                <a:solidFill>
                  <a:srgbClr val="006600"/>
                </a:solidFill>
                <a:latin typeface="Kristen ITC" pitchFamily="66" charset="0"/>
              </a:rPr>
              <a:t>…</a:t>
            </a:r>
            <a:endParaRPr lang="pl-PL" sz="2400" b="1" dirty="0">
              <a:solidFill>
                <a:srgbClr val="006600"/>
              </a:solidFill>
              <a:latin typeface="Kristen ITC" pitchFamily="66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1"/>
          </p:nvPr>
        </p:nvSpPr>
        <p:spPr>
          <a:xfrm>
            <a:off x="457200" y="1000108"/>
            <a:ext cx="7467600" cy="5473844"/>
          </a:xfrm>
        </p:spPr>
        <p:txBody>
          <a:bodyPr/>
          <a:lstStyle/>
          <a:p>
            <a:pPr algn="ctr">
              <a:spcBef>
                <a:spcPts val="0"/>
              </a:spcBef>
              <a:buNone/>
            </a:pPr>
            <a:r>
              <a:rPr lang="pl-PL" sz="1300" dirty="0" smtClean="0">
                <a:latin typeface="Calibri" pitchFamily="34" charset="0"/>
                <a:cs typeface="Calibri" pitchFamily="34" charset="0"/>
              </a:rPr>
              <a:t>Dziękujemy „Koronie”  za pomysł wspaniały </a:t>
            </a:r>
          </a:p>
          <a:p>
            <a:pPr algn="ctr">
              <a:spcBef>
                <a:spcPts val="0"/>
              </a:spcBef>
              <a:buNone/>
            </a:pPr>
            <a:r>
              <a:rPr lang="pl-PL" sz="1300" dirty="0" smtClean="0">
                <a:latin typeface="Calibri" pitchFamily="34" charset="0"/>
                <a:cs typeface="Calibri" pitchFamily="34" charset="0"/>
              </a:rPr>
              <a:t>by przez ODL dziewczyny z koła granty zdobywały</a:t>
            </a:r>
          </a:p>
          <a:p>
            <a:pPr algn="ctr">
              <a:spcBef>
                <a:spcPts val="0"/>
              </a:spcBef>
              <a:buNone/>
            </a:pPr>
            <a:endParaRPr lang="pl-PL" sz="1800" dirty="0" smtClean="0"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pl-PL" sz="1800" dirty="0" smtClean="0"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pl-PL" sz="1800" dirty="0" smtClean="0"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pl-PL" sz="1300" dirty="0" smtClean="0">
                <a:latin typeface="Calibri" pitchFamily="34" charset="0"/>
                <a:cs typeface="Calibri" pitchFamily="34" charset="0"/>
              </a:rPr>
              <a:t>Dziękujemy Polsko-Amerykańskiej Fundacji Wolności  za wsparcie finansowe</a:t>
            </a:r>
          </a:p>
          <a:p>
            <a:pPr algn="ctr">
              <a:spcBef>
                <a:spcPts val="0"/>
              </a:spcBef>
              <a:buNone/>
            </a:pPr>
            <a:r>
              <a:rPr lang="pl-PL" sz="1300" dirty="0" smtClean="0">
                <a:latin typeface="Calibri" pitchFamily="34" charset="0"/>
                <a:cs typeface="Calibri" pitchFamily="34" charset="0"/>
              </a:rPr>
              <a:t>dzięki temu panie mają piękne makatki gotowe</a:t>
            </a:r>
          </a:p>
          <a:p>
            <a:pPr algn="ctr">
              <a:spcBef>
                <a:spcPts val="0"/>
              </a:spcBef>
              <a:buNone/>
            </a:pPr>
            <a:endParaRPr lang="pl-PL" sz="1400" dirty="0" smtClean="0"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pl-PL" sz="1400" dirty="0" smtClean="0"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pl-PL" sz="1400" dirty="0" smtClean="0"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pl-PL" sz="1400" dirty="0" smtClean="0"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pl-PL" sz="1300" dirty="0" smtClean="0">
                <a:latin typeface="Calibri" pitchFamily="34" charset="0"/>
                <a:cs typeface="Calibri" pitchFamily="34" charset="0"/>
              </a:rPr>
              <a:t>Dziękujemy Pani Kasi za pomoc wszelaką, </a:t>
            </a:r>
          </a:p>
          <a:p>
            <a:pPr algn="ctr">
              <a:spcBef>
                <a:spcPts val="0"/>
              </a:spcBef>
              <a:buNone/>
            </a:pPr>
            <a:r>
              <a:rPr lang="pl-PL" sz="1300" dirty="0" smtClean="0">
                <a:latin typeface="Calibri" pitchFamily="34" charset="0"/>
                <a:cs typeface="Calibri" pitchFamily="34" charset="0"/>
              </a:rPr>
              <a:t>miałyśmy  na warsztatach frajdę nie byle jaką</a:t>
            </a:r>
          </a:p>
          <a:p>
            <a:pPr algn="ctr">
              <a:spcBef>
                <a:spcPts val="0"/>
              </a:spcBef>
              <a:buNone/>
            </a:pPr>
            <a:endParaRPr lang="pl-PL" sz="1300" dirty="0" smtClean="0"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pl-PL" sz="1300" dirty="0" smtClean="0"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pl-PL" sz="1300" dirty="0" smtClean="0"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pl-PL" sz="1300" dirty="0" smtClean="0"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pl-PL" sz="1300" dirty="0" smtClean="0">
                <a:latin typeface="Calibri" pitchFamily="34" charset="0"/>
                <a:cs typeface="Calibri" pitchFamily="34" charset="0"/>
              </a:rPr>
              <a:t>Dziękujemy uczestnikom spotkań warsztatowych</a:t>
            </a:r>
          </a:p>
          <a:p>
            <a:pPr algn="ctr">
              <a:spcBef>
                <a:spcPts val="0"/>
              </a:spcBef>
              <a:buNone/>
            </a:pPr>
            <a:r>
              <a:rPr lang="pl-PL" sz="1300" dirty="0" smtClean="0">
                <a:latin typeface="Calibri" pitchFamily="34" charset="0"/>
                <a:cs typeface="Calibri" pitchFamily="34" charset="0"/>
              </a:rPr>
              <a:t>dzięki Wam mamy dużo umiejętności nowych</a:t>
            </a:r>
          </a:p>
          <a:p>
            <a:pPr algn="ctr">
              <a:spcBef>
                <a:spcPts val="0"/>
              </a:spcBef>
              <a:buNone/>
            </a:pPr>
            <a:endParaRPr lang="pl-PL" sz="1300" dirty="0" smtClean="0"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pl-PL" sz="13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0" name="Picture 2" descr="Logotyp Polsko-AmerykaÅskiej Fundacji WolnoÅc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2643182"/>
            <a:ext cx="1584000" cy="295680"/>
          </a:xfrm>
          <a:prstGeom prst="rect">
            <a:avLst/>
          </a:prstGeom>
          <a:noFill/>
        </p:spPr>
      </p:pic>
      <p:pic>
        <p:nvPicPr>
          <p:cNvPr id="7174" name="Picture 6" descr="Logotyp Akademii Rozwoju Filantropii w Pols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928934"/>
            <a:ext cx="1199999" cy="360000"/>
          </a:xfrm>
          <a:prstGeom prst="rect">
            <a:avLst/>
          </a:prstGeom>
          <a:noFill/>
        </p:spPr>
      </p:pic>
      <p:pic>
        <p:nvPicPr>
          <p:cNvPr id="7176" name="Picture 8" descr="logo dzialajlokaln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929066"/>
            <a:ext cx="491806" cy="720000"/>
          </a:xfrm>
          <a:prstGeom prst="rect">
            <a:avLst/>
          </a:prstGeom>
          <a:noFill/>
        </p:spPr>
      </p:pic>
      <p:pic>
        <p:nvPicPr>
          <p:cNvPr id="8" name="Picture 2" descr="http://www.koronakrakowa.pl/templates/korona/img/korona.png"/>
          <p:cNvPicPr>
            <a:picLocks noChangeAspect="1" noChangeArrowheads="1"/>
          </p:cNvPicPr>
          <p:nvPr/>
        </p:nvPicPr>
        <p:blipFill>
          <a:blip r:embed="rId5" cstate="print"/>
          <a:srcRect t="15508"/>
          <a:stretch>
            <a:fillRect/>
          </a:stretch>
        </p:blipFill>
        <p:spPr bwMode="auto">
          <a:xfrm>
            <a:off x="3786182" y="1571612"/>
            <a:ext cx="883704" cy="64856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5143512"/>
            <a:ext cx="96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5929330"/>
            <a:ext cx="2608477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txBody>
          <a:bodyPr/>
          <a:lstStyle/>
          <a:p>
            <a:r>
              <a:rPr lang="pl-PL" sz="3200" b="1" dirty="0" smtClean="0">
                <a:solidFill>
                  <a:srgbClr val="006600"/>
                </a:solidFill>
                <a:latin typeface="Kristen ITC" pitchFamily="66" charset="0"/>
              </a:rPr>
              <a:t> </a:t>
            </a:r>
            <a:r>
              <a:rPr lang="pl-PL" sz="2400" b="1" dirty="0" err="1" smtClean="0">
                <a:solidFill>
                  <a:srgbClr val="006600"/>
                </a:solidFill>
                <a:latin typeface="Kristen ITC" pitchFamily="66" charset="0"/>
              </a:rPr>
              <a:t>Dzieki</a:t>
            </a:r>
            <a:r>
              <a:rPr lang="pl-PL" sz="2400" b="1" dirty="0" smtClean="0">
                <a:solidFill>
                  <a:srgbClr val="006600"/>
                </a:solidFill>
                <a:latin typeface="Kristen ITC" pitchFamily="66" charset="0"/>
              </a:rPr>
              <a:t>  komu ? 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b="1" dirty="0" smtClean="0">
                <a:latin typeface="Calibri" pitchFamily="34" charset="0"/>
                <a:cs typeface="Calibri" pitchFamily="34" charset="0"/>
              </a:rPr>
              <a:t>„Dofinansowano ze środków Programu „Działaj Lokalnie” Polsko-Amerykańskiej Fundacji Wolności realizowanego przez Akademię Rozwoju Filantropii w Polsce we współpracy ze Stowarzyszeniem Korona Północnego Krakowa”</a:t>
            </a:r>
          </a:p>
          <a:p>
            <a:pPr algn="ctr">
              <a:buNone/>
            </a:pPr>
            <a:endParaRPr lang="pl-PL" b="1" dirty="0" smtClean="0">
              <a:latin typeface="Calibri" pitchFamily="34" charset="0"/>
              <a:cs typeface="Calibri" pitchFamily="34" charset="0"/>
            </a:endParaRPr>
          </a:p>
          <a:p>
            <a:pPr algn="ctr">
              <a:buNone/>
            </a:pPr>
            <a:endParaRPr lang="pl-P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786190"/>
            <a:ext cx="6521193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rgbClr val="006600"/>
                </a:solidFill>
                <a:latin typeface="Kristen ITC" pitchFamily="66" charset="0"/>
              </a:rPr>
              <a:t>współpraca  z  innymi…</a:t>
            </a:r>
            <a:endParaRPr lang="pl-PL" sz="2400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"/>
          </p:nvPr>
        </p:nvSpPr>
        <p:spPr>
          <a:xfrm>
            <a:off x="457200" y="1214422"/>
            <a:ext cx="3657600" cy="495777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l-PL" sz="1400" dirty="0" smtClean="0">
                <a:latin typeface="Calibri" pitchFamily="34" charset="0"/>
                <a:cs typeface="Calibri" pitchFamily="34" charset="0"/>
              </a:rPr>
              <a:t>„</a:t>
            </a:r>
            <a:r>
              <a:rPr lang="pl-PL" sz="1400" dirty="0" err="1" smtClean="0">
                <a:latin typeface="Calibri" pitchFamily="34" charset="0"/>
                <a:cs typeface="Calibri" pitchFamily="34" charset="0"/>
              </a:rPr>
              <a:t>Kolibaby</a:t>
            </a:r>
            <a:r>
              <a:rPr lang="pl-PL" sz="1400" dirty="0" smtClean="0">
                <a:latin typeface="Calibri" pitchFamily="34" charset="0"/>
                <a:cs typeface="Calibri" pitchFamily="34" charset="0"/>
              </a:rPr>
              <a:t>” </a:t>
            </a:r>
            <a:r>
              <a:rPr lang="pl-PL" sz="1400" dirty="0" err="1" smtClean="0">
                <a:latin typeface="Calibri" pitchFamily="34" charset="0"/>
                <a:cs typeface="Calibri" pitchFamily="34" charset="0"/>
              </a:rPr>
              <a:t>KRS-em</a:t>
            </a:r>
            <a:r>
              <a:rPr lang="pl-PL" sz="1400" dirty="0" smtClean="0">
                <a:latin typeface="Calibri" pitchFamily="34" charset="0"/>
                <a:cs typeface="Calibri" pitchFamily="34" charset="0"/>
              </a:rPr>
              <a:t>                                                           nam pięknie pomogły                                                   byśmy tkać makatki                                                                               i gotować pierogi wspólnie mogły</a:t>
            </a:r>
          </a:p>
          <a:p>
            <a:pPr>
              <a:buFont typeface="Wingdings" pitchFamily="2" charset="2"/>
              <a:buChar char="Ø"/>
            </a:pPr>
            <a:r>
              <a:rPr lang="pl-PL" sz="1400" dirty="0" smtClean="0">
                <a:latin typeface="Calibri" pitchFamily="34" charset="0"/>
                <a:cs typeface="Calibri" pitchFamily="34" charset="0"/>
              </a:rPr>
              <a:t>Koordynatorka Kasia                                                                z Północy Krakowa                                                                  na nasze pytania zawsze była                        odpowiedzieć gotowa!</a:t>
            </a:r>
          </a:p>
          <a:p>
            <a:pPr>
              <a:buFont typeface="Wingdings" pitchFamily="2" charset="2"/>
              <a:buChar char="Ø"/>
            </a:pPr>
            <a:r>
              <a:rPr lang="pl-PL" sz="1400" dirty="0" smtClean="0">
                <a:latin typeface="Calibri" pitchFamily="34" charset="0"/>
                <a:cs typeface="Calibri" pitchFamily="34" charset="0"/>
              </a:rPr>
              <a:t>Plakaty pomogli sołtysi rozwieszać                                     by mieszkańcy wiedzieli o naszych działaniach,  dzięki temu przybyły                                    Zosia, Ala, Frania i Jula i Maja</a:t>
            </a:r>
            <a:endParaRPr lang="pl-PL" sz="1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pl-PL" sz="1400" dirty="0" smtClean="0">
                <a:latin typeface="Calibri" pitchFamily="34" charset="0"/>
                <a:cs typeface="Calibri" pitchFamily="34" charset="0"/>
              </a:rPr>
              <a:t>Na </a:t>
            </a:r>
            <a:r>
              <a:rPr lang="pl-PL" sz="1400" dirty="0" err="1" smtClean="0">
                <a:latin typeface="Calibri" pitchFamily="34" charset="0"/>
                <a:cs typeface="Calibri" pitchFamily="34" charset="0"/>
              </a:rPr>
              <a:t>fejsbuku</a:t>
            </a:r>
            <a:r>
              <a:rPr lang="pl-PL" sz="1400" dirty="0" smtClean="0">
                <a:latin typeface="Calibri" pitchFamily="34" charset="0"/>
                <a:cs typeface="Calibri" pitchFamily="34" charset="0"/>
              </a:rPr>
              <a:t> konto założone zostało, żeby o naszym projekcie dużo ludzi wiedziało</a:t>
            </a:r>
          </a:p>
          <a:p>
            <a:pPr>
              <a:buFont typeface="Wingdings" pitchFamily="2" charset="2"/>
              <a:buChar char="Ø"/>
            </a:pPr>
            <a:r>
              <a:rPr lang="pl-PL" sz="1400" dirty="0" smtClean="0">
                <a:latin typeface="Calibri" pitchFamily="34" charset="0"/>
                <a:cs typeface="Calibri" pitchFamily="34" charset="0"/>
              </a:rPr>
              <a:t>W Wiadomościach Lokalnych artykuł niewielki ukazał się w numerze  , spod ręki ELKI</a:t>
            </a:r>
          </a:p>
          <a:p>
            <a:endParaRPr lang="pl-PL" sz="1400" dirty="0" smtClean="0">
              <a:latin typeface="Calibri" pitchFamily="34" charset="0"/>
              <a:cs typeface="Calibri" pitchFamily="34" charset="0"/>
            </a:endParaRPr>
          </a:p>
          <a:p>
            <a:endParaRPr lang="pl-P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5715016"/>
            <a:ext cx="2608477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Symbol zastępczy zawartości 6" descr="Zdjęcie użytkownika Renata Wiss."/>
          <p:cNvPicPr>
            <a:picLocks noGrp="1"/>
          </p:cNvPicPr>
          <p:nvPr>
            <p:ph sz="quarter" idx="2"/>
          </p:nvPr>
        </p:nvPicPr>
        <p:blipFill>
          <a:blip r:embed="rId3" cstate="print"/>
          <a:srcRect l="40079" t="11971" r="33879" b="15277"/>
          <a:stretch>
            <a:fillRect/>
          </a:stretch>
        </p:blipFill>
        <p:spPr bwMode="auto">
          <a:xfrm>
            <a:off x="3865549" y="1358984"/>
            <a:ext cx="1476073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http://www.koronakrakowa.pl/templates/korona/img/korona.png"/>
          <p:cNvPicPr>
            <a:picLocks noChangeAspect="1" noChangeArrowheads="1"/>
          </p:cNvPicPr>
          <p:nvPr/>
        </p:nvPicPr>
        <p:blipFill>
          <a:blip r:embed="rId4" cstate="print"/>
          <a:srcRect t="6201"/>
          <a:stretch>
            <a:fillRect/>
          </a:stretch>
        </p:blipFill>
        <p:spPr bwMode="auto">
          <a:xfrm>
            <a:off x="6568446" y="189892"/>
            <a:ext cx="1963060" cy="1599406"/>
          </a:xfrm>
          <a:prstGeom prst="rect">
            <a:avLst/>
          </a:prstGeom>
          <a:noFill/>
        </p:spPr>
      </p:pic>
      <p:pic>
        <p:nvPicPr>
          <p:cNvPr id="9220" name="Picture 4" descr="Znalezione obrazy dla zapytania soÅtys grafika"/>
          <p:cNvPicPr>
            <a:picLocks noChangeAspect="1" noChangeArrowheads="1"/>
          </p:cNvPicPr>
          <p:nvPr/>
        </p:nvPicPr>
        <p:blipFill>
          <a:blip r:embed="rId5"/>
          <a:srcRect l="16667" t="30000" r="16666" b="29999"/>
          <a:stretch>
            <a:fillRect/>
          </a:stretch>
        </p:blipFill>
        <p:spPr bwMode="auto">
          <a:xfrm>
            <a:off x="6715140" y="2786058"/>
            <a:ext cx="720000" cy="432000"/>
          </a:xfrm>
          <a:prstGeom prst="rect">
            <a:avLst/>
          </a:prstGeom>
          <a:noFill/>
        </p:spPr>
      </p:pic>
      <p:pic>
        <p:nvPicPr>
          <p:cNvPr id="9222" name="Picture 6" descr="Znalezione obrazy dla zapytania soÅtys grafik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2571744"/>
            <a:ext cx="1034366" cy="1080000"/>
          </a:xfrm>
          <a:prstGeom prst="rect">
            <a:avLst/>
          </a:prstGeom>
          <a:noFill/>
        </p:spPr>
      </p:pic>
      <p:pic>
        <p:nvPicPr>
          <p:cNvPr id="9224" name="Picture 8" descr="https://scontent-frx5-1.xx.fbcdn.net/v/t1.0-1/p200x200/1468639_775067655853639_1676534964_n.jpg?_nc_cat=109&amp;_nc_ht=scontent-frx5-1.xx&amp;oh=2eaf38fac296c4f48525c9bf864ec5d3&amp;oe=5C9810A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57686" y="4178109"/>
            <a:ext cx="1394031" cy="1394031"/>
          </a:xfrm>
          <a:prstGeom prst="rect">
            <a:avLst/>
          </a:prstGeom>
          <a:noFill/>
        </p:spPr>
      </p:pic>
      <p:pic>
        <p:nvPicPr>
          <p:cNvPr id="11" name="Picture 4" descr="Czytaj caÅoÅÄ"/>
          <p:cNvPicPr>
            <a:picLocks noChangeAspect="1" noChangeArrowheads="1"/>
          </p:cNvPicPr>
          <p:nvPr/>
        </p:nvPicPr>
        <p:blipFill>
          <a:blip r:embed="rId8"/>
          <a:srcRect b="68750"/>
          <a:stretch>
            <a:fillRect/>
          </a:stretch>
        </p:blipFill>
        <p:spPr bwMode="auto">
          <a:xfrm>
            <a:off x="6160753" y="4648504"/>
            <a:ext cx="2360530" cy="1066512"/>
          </a:xfrm>
          <a:prstGeom prst="rect">
            <a:avLst/>
          </a:prstGeom>
          <a:noFill/>
        </p:spPr>
      </p:pic>
      <p:pic>
        <p:nvPicPr>
          <p:cNvPr id="12" name="Picture 4" descr="Znalezione obrazy dla zapytania soÅtys grafika"/>
          <p:cNvPicPr>
            <a:picLocks noChangeAspect="1" noChangeArrowheads="1"/>
          </p:cNvPicPr>
          <p:nvPr/>
        </p:nvPicPr>
        <p:blipFill>
          <a:blip r:embed="rId5"/>
          <a:srcRect l="16667" t="30000" r="16666" b="29999"/>
          <a:stretch>
            <a:fillRect/>
          </a:stretch>
        </p:blipFill>
        <p:spPr bwMode="auto">
          <a:xfrm>
            <a:off x="6715140" y="3286124"/>
            <a:ext cx="720000" cy="432000"/>
          </a:xfrm>
          <a:prstGeom prst="rect">
            <a:avLst/>
          </a:prstGeom>
          <a:noFill/>
        </p:spPr>
      </p:pic>
      <p:pic>
        <p:nvPicPr>
          <p:cNvPr id="13" name="Picture 6" descr="Znalezione obrazy dla zapytania soÅtys grafik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500958" y="2571744"/>
            <a:ext cx="1034366" cy="10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txBody>
          <a:bodyPr/>
          <a:lstStyle/>
          <a:p>
            <a:r>
              <a:rPr lang="pl-PL" b="1" dirty="0" smtClean="0">
                <a:solidFill>
                  <a:srgbClr val="006600"/>
                </a:solidFill>
                <a:latin typeface="Kristen ITC" pitchFamily="66" charset="0"/>
              </a:rPr>
              <a:t>Potencjał  grupy…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1214422"/>
            <a:ext cx="3657600" cy="495777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1600" dirty="0" err="1" smtClean="0">
                <a:latin typeface="Calibri" pitchFamily="34" charset="0"/>
                <a:cs typeface="Calibri" pitchFamily="34" charset="0"/>
              </a:rPr>
              <a:t>Pietrzejowickie</a:t>
            </a:r>
            <a:r>
              <a:rPr lang="pl-PL" sz="1600" dirty="0" smtClean="0">
                <a:latin typeface="Calibri" pitchFamily="34" charset="0"/>
                <a:cs typeface="Calibri" pitchFamily="34" charset="0"/>
              </a:rPr>
              <a:t> gospodynie</a:t>
            </a:r>
          </a:p>
          <a:p>
            <a:pPr>
              <a:buNone/>
            </a:pPr>
            <a:r>
              <a:rPr lang="pl-PL" sz="1600" dirty="0" smtClean="0">
                <a:latin typeface="Calibri" pitchFamily="34" charset="0"/>
                <a:cs typeface="Calibri" pitchFamily="34" charset="0"/>
              </a:rPr>
              <a:t>doświadczenie mają</a:t>
            </a:r>
          </a:p>
          <a:p>
            <a:pPr>
              <a:buNone/>
            </a:pPr>
            <a:r>
              <a:rPr lang="pl-PL" sz="1600" dirty="0" smtClean="0">
                <a:latin typeface="Calibri" pitchFamily="34" charset="0"/>
                <a:cs typeface="Calibri" pitchFamily="34" charset="0"/>
              </a:rPr>
              <a:t>w prowadzeniu </a:t>
            </a:r>
          </a:p>
          <a:p>
            <a:pPr>
              <a:buNone/>
            </a:pPr>
            <a:r>
              <a:rPr lang="pl-PL" sz="1600" dirty="0" smtClean="0">
                <a:latin typeface="Calibri" pitchFamily="34" charset="0"/>
                <a:cs typeface="Calibri" pitchFamily="34" charset="0"/>
              </a:rPr>
              <a:t>wszelakich warsztatów</a:t>
            </a:r>
          </a:p>
          <a:p>
            <a:pPr>
              <a:buNone/>
            </a:pPr>
            <a:r>
              <a:rPr lang="pl-PL" sz="1600" dirty="0" err="1" smtClean="0">
                <a:latin typeface="Calibri" pitchFamily="34" charset="0"/>
                <a:cs typeface="Calibri" pitchFamily="34" charset="0"/>
              </a:rPr>
              <a:t>Dekupażu</a:t>
            </a:r>
            <a:r>
              <a:rPr lang="pl-PL" sz="1600" dirty="0" smtClean="0">
                <a:latin typeface="Calibri" pitchFamily="34" charset="0"/>
                <a:cs typeface="Calibri" pitchFamily="34" charset="0"/>
              </a:rPr>
              <a:t>, ikonek,</a:t>
            </a:r>
          </a:p>
          <a:p>
            <a:pPr>
              <a:buNone/>
            </a:pPr>
            <a:r>
              <a:rPr lang="pl-PL" sz="1600" dirty="0" smtClean="0">
                <a:latin typeface="Calibri" pitchFamily="34" charset="0"/>
                <a:cs typeface="Calibri" pitchFamily="34" charset="0"/>
              </a:rPr>
              <a:t>tworzenia z rajstop kwiatów.</a:t>
            </a:r>
          </a:p>
          <a:p>
            <a:pPr>
              <a:buNone/>
            </a:pPr>
            <a:r>
              <a:rPr lang="pl-PL" sz="1600" dirty="0" smtClean="0">
                <a:latin typeface="Calibri" pitchFamily="34" charset="0"/>
                <a:cs typeface="Calibri" pitchFamily="34" charset="0"/>
              </a:rPr>
              <a:t>A także ozdabiania</a:t>
            </a:r>
          </a:p>
          <a:p>
            <a:pPr>
              <a:buNone/>
            </a:pPr>
            <a:r>
              <a:rPr lang="pl-PL" sz="1600" dirty="0" smtClean="0">
                <a:latin typeface="Calibri" pitchFamily="34" charset="0"/>
                <a:cs typeface="Calibri" pitchFamily="34" charset="0"/>
              </a:rPr>
              <a:t>szkatułek, świeczników</a:t>
            </a:r>
          </a:p>
          <a:p>
            <a:pPr>
              <a:buNone/>
            </a:pPr>
            <a:r>
              <a:rPr lang="pl-PL" sz="1600" dirty="0" smtClean="0">
                <a:latin typeface="Calibri" pitchFamily="34" charset="0"/>
                <a:cs typeface="Calibri" pitchFamily="34" charset="0"/>
              </a:rPr>
              <a:t>i wielu innych rzeczy</a:t>
            </a:r>
          </a:p>
          <a:p>
            <a:pPr>
              <a:buNone/>
            </a:pPr>
            <a:r>
              <a:rPr lang="pl-PL" sz="1600" dirty="0" smtClean="0">
                <a:latin typeface="Calibri" pitchFamily="34" charset="0"/>
                <a:cs typeface="Calibri" pitchFamily="34" charset="0"/>
              </a:rPr>
              <a:t>Wspólnie z innymi</a:t>
            </a:r>
          </a:p>
          <a:p>
            <a:pPr>
              <a:buNone/>
            </a:pPr>
            <a:r>
              <a:rPr lang="pl-PL" sz="1600" dirty="0" smtClean="0">
                <a:latin typeface="Calibri" pitchFamily="34" charset="0"/>
                <a:cs typeface="Calibri" pitchFamily="34" charset="0"/>
              </a:rPr>
              <a:t>tworzyły papierowe cuda, </a:t>
            </a:r>
          </a:p>
          <a:p>
            <a:pPr>
              <a:buNone/>
            </a:pPr>
            <a:r>
              <a:rPr lang="pl-PL" sz="1600" dirty="0" smtClean="0">
                <a:latin typeface="Calibri" pitchFamily="34" charset="0"/>
                <a:cs typeface="Calibri" pitchFamily="34" charset="0"/>
              </a:rPr>
              <a:t>w myśl hasła im znanego </a:t>
            </a:r>
          </a:p>
          <a:p>
            <a:pPr>
              <a:buNone/>
            </a:pPr>
            <a:r>
              <a:rPr lang="pl-PL" sz="1600" dirty="0" smtClean="0">
                <a:latin typeface="Calibri" pitchFamily="34" charset="0"/>
                <a:cs typeface="Calibri" pitchFamily="34" charset="0"/>
              </a:rPr>
              <a:t>„w świetlicy nuda się nie uda”</a:t>
            </a:r>
          </a:p>
          <a:p>
            <a:endParaRPr lang="pl-PL" dirty="0"/>
          </a:p>
        </p:txBody>
      </p:sp>
      <p:pic>
        <p:nvPicPr>
          <p:cNvPr id="5" name="Symbol zastępczy zawartości 4" descr="C:\Users\Acer\Pictures\2013-12\20131214_200521 (1).jpg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2859" y="0"/>
            <a:ext cx="3128538" cy="270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Acer\Pictures\2014-01\20140119_1704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7710" y="3693311"/>
            <a:ext cx="3052524" cy="283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C:\Users\Acer\Pictures\2017-02\20170226_160401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7050" y="1251077"/>
            <a:ext cx="3069292" cy="1917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 r="10702"/>
          <a:stretch>
            <a:fillRect/>
          </a:stretch>
        </p:blipFill>
        <p:spPr bwMode="auto">
          <a:xfrm>
            <a:off x="6419955" y="3501008"/>
            <a:ext cx="3266852" cy="230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6059994"/>
            <a:ext cx="2608477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C:\Users\Acer\Pictures\2016-04\20160424_183709.jpg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776" y="3356992"/>
            <a:ext cx="4032448" cy="3306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Acer\Pictures\2014-02\20140209_1614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8894" y="102664"/>
            <a:ext cx="4141292" cy="3102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C:\Users\Acer\Pictures\2015-11\20151115_1747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1898" y="3356992"/>
            <a:ext cx="4168288" cy="3306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/>
          <a:srcRect t="19835" b="25594"/>
          <a:stretch>
            <a:fillRect/>
          </a:stretch>
        </p:blipFill>
        <p:spPr bwMode="auto">
          <a:xfrm>
            <a:off x="269776" y="102664"/>
            <a:ext cx="4032448" cy="3102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5200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rgbClr val="006600"/>
                </a:solidFill>
                <a:latin typeface="Kristen ITC" pitchFamily="66" charset="0"/>
              </a:rPr>
              <a:t>Potencjał techniczny…</a:t>
            </a:r>
            <a:endParaRPr lang="pl-PL" sz="2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pl-PL" sz="3200" b="1" dirty="0" smtClean="0">
                <a:latin typeface="Calibri" pitchFamily="34" charset="0"/>
                <a:cs typeface="Calibri" pitchFamily="34" charset="0"/>
              </a:rPr>
              <a:t>Mamy wiejską świetlicę </a:t>
            </a:r>
          </a:p>
          <a:p>
            <a:pPr>
              <a:buNone/>
            </a:pPr>
            <a:r>
              <a:rPr lang="pl-PL" sz="3200" b="1" dirty="0" smtClean="0">
                <a:latin typeface="Calibri" pitchFamily="34" charset="0"/>
                <a:cs typeface="Calibri" pitchFamily="34" charset="0"/>
              </a:rPr>
              <a:t>Z krzesłami, stołami </a:t>
            </a:r>
            <a:r>
              <a:rPr lang="pl-PL" sz="3200" b="1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 </a:t>
            </a:r>
            <a:endParaRPr lang="pl-PL" sz="32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………………………………………….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Musimy mieć papier 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na ulotki i zaproszenia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które chętnie nam zrobi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koleżanka Renia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krosien nam brakuje  do tkania 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wspaniałych makatek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O wełnie marzymy 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i ze sznurka osnowie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Musimy mieć stolnice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 i wałki do ciasta 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a także fartuszki i czapki kucharskie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By  w  cieście nie było 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przykrych niespodzianek                                                 – tak nam zasugerował                                           znajomy kucharz Janek</a:t>
            </a:r>
            <a:endParaRPr lang="pl-P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938976"/>
            <a:ext cx="1993923" cy="1498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2" descr="Znalezione obrazy dla zapytania ryza papieru grafi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214554"/>
            <a:ext cx="1080000" cy="1080000"/>
          </a:xfrm>
          <a:prstGeom prst="rect">
            <a:avLst/>
          </a:prstGeom>
          <a:noFill/>
        </p:spPr>
      </p:pic>
      <p:pic>
        <p:nvPicPr>
          <p:cNvPr id="7" name="Picture 14" descr="Znalezione obrazy dla zapytania krosna tkackie stuka puka"/>
          <p:cNvPicPr>
            <a:picLocks noChangeAspect="1" noChangeArrowheads="1"/>
          </p:cNvPicPr>
          <p:nvPr/>
        </p:nvPicPr>
        <p:blipFill>
          <a:blip r:embed="rId4" cstate="print"/>
          <a:srcRect t="16113" b="6249"/>
          <a:stretch>
            <a:fillRect/>
          </a:stretch>
        </p:blipFill>
        <p:spPr bwMode="auto">
          <a:xfrm>
            <a:off x="4714876" y="2928934"/>
            <a:ext cx="1043313" cy="1080000"/>
          </a:xfrm>
          <a:prstGeom prst="rect">
            <a:avLst/>
          </a:prstGeom>
          <a:noFill/>
        </p:spPr>
      </p:pic>
      <p:pic>
        <p:nvPicPr>
          <p:cNvPr id="8" name="Picture 19" descr="Znalezione obrazy dla zapytania wÅÃ³czka weÅnian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6015281" y="2771537"/>
            <a:ext cx="908081" cy="1080000"/>
          </a:xfrm>
          <a:prstGeom prst="rect">
            <a:avLst/>
          </a:prstGeom>
          <a:noFill/>
        </p:spPr>
      </p:pic>
      <p:pic>
        <p:nvPicPr>
          <p:cNvPr id="9" name="Picture 6" descr="Znalezione obrazy dla zapytania ryza papieru grafik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2786058"/>
            <a:ext cx="900000" cy="900000"/>
          </a:xfrm>
          <a:prstGeom prst="rect">
            <a:avLst/>
          </a:prstGeom>
          <a:noFill/>
        </p:spPr>
      </p:pic>
      <p:sp>
        <p:nvSpPr>
          <p:cNvPr id="4098" name="AutoShape 2" descr="Znalezione obrazy dla zapytania sznurek na osnowÄ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100" name="Picture 4" descr="Podobny obraz"/>
          <p:cNvPicPr>
            <a:picLocks noChangeAspect="1" noChangeArrowheads="1"/>
          </p:cNvPicPr>
          <p:nvPr/>
        </p:nvPicPr>
        <p:blipFill>
          <a:blip r:embed="rId7" cstate="print"/>
          <a:srcRect l="21167" t="7938" r="20624"/>
          <a:stretch>
            <a:fillRect/>
          </a:stretch>
        </p:blipFill>
        <p:spPr bwMode="auto">
          <a:xfrm>
            <a:off x="7429520" y="3000372"/>
            <a:ext cx="853571" cy="900000"/>
          </a:xfrm>
          <a:prstGeom prst="rect">
            <a:avLst/>
          </a:prstGeom>
          <a:noFill/>
        </p:spPr>
      </p:pic>
      <p:pic>
        <p:nvPicPr>
          <p:cNvPr id="4102" name="Picture 6" descr="Znalezione obrazy dla zapytania stolnice plastikowe"/>
          <p:cNvPicPr>
            <a:picLocks noChangeAspect="1" noChangeArrowheads="1"/>
          </p:cNvPicPr>
          <p:nvPr/>
        </p:nvPicPr>
        <p:blipFill>
          <a:blip r:embed="rId8" cstate="print"/>
          <a:srcRect b="14010"/>
          <a:stretch>
            <a:fillRect/>
          </a:stretch>
        </p:blipFill>
        <p:spPr bwMode="auto">
          <a:xfrm>
            <a:off x="3143240" y="4143380"/>
            <a:ext cx="1911655" cy="1080000"/>
          </a:xfrm>
          <a:prstGeom prst="rect">
            <a:avLst/>
          </a:prstGeom>
          <a:noFill/>
        </p:spPr>
      </p:pic>
      <p:pic>
        <p:nvPicPr>
          <p:cNvPr id="4104" name="Picture 8" descr="Znalezione obrazy dla zapytania waÅki drewniane do ciasta"/>
          <p:cNvPicPr>
            <a:picLocks noChangeAspect="1" noChangeArrowheads="1"/>
          </p:cNvPicPr>
          <p:nvPr/>
        </p:nvPicPr>
        <p:blipFill>
          <a:blip r:embed="rId9"/>
          <a:srcRect t="6615"/>
          <a:stretch>
            <a:fillRect/>
          </a:stretch>
        </p:blipFill>
        <p:spPr bwMode="auto">
          <a:xfrm>
            <a:off x="5286380" y="4214818"/>
            <a:ext cx="1120991" cy="1080000"/>
          </a:xfrm>
          <a:prstGeom prst="rect">
            <a:avLst/>
          </a:prstGeom>
          <a:noFill/>
        </p:spPr>
      </p:pic>
      <p:pic>
        <p:nvPicPr>
          <p:cNvPr id="4106" name="Picture 10" descr="Fartuch kuchenny, czapka kucharska (V9542-05)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16" y="4071942"/>
            <a:ext cx="1080000" cy="1080000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43240" y="5715016"/>
            <a:ext cx="2608477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rgbClr val="006600"/>
                </a:solidFill>
                <a:latin typeface="Kristen ITC" pitchFamily="66" charset="0"/>
              </a:rPr>
              <a:t>Planowany  </a:t>
            </a:r>
            <a:r>
              <a:rPr lang="pl-PL" sz="2400" b="1" dirty="0" err="1" smtClean="0">
                <a:solidFill>
                  <a:srgbClr val="006600"/>
                </a:solidFill>
                <a:latin typeface="Kristen ITC" pitchFamily="66" charset="0"/>
              </a:rPr>
              <a:t>budŽet</a:t>
            </a:r>
            <a:r>
              <a:rPr lang="pl-PL" sz="2400" b="1" dirty="0" smtClean="0">
                <a:solidFill>
                  <a:srgbClr val="006600"/>
                </a:solidFill>
                <a:latin typeface="Kristen ITC" pitchFamily="66" charset="0"/>
              </a:rPr>
              <a:t> … i co z nim zrobimy ?…</a:t>
            </a:r>
            <a:endParaRPr lang="pl-PL" sz="24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1"/>
          </p:nvPr>
        </p:nvSpPr>
        <p:spPr>
          <a:xfrm>
            <a:off x="457200" y="1357298"/>
            <a:ext cx="3657600" cy="4814902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pl-PL" sz="5800" b="1" dirty="0" smtClean="0">
                <a:solidFill>
                  <a:srgbClr val="CC3300"/>
                </a:solidFill>
                <a:latin typeface="Kristen ITC" pitchFamily="66" charset="0"/>
              </a:rPr>
              <a:t>3000 złotych                        tyle wystarczy</a:t>
            </a:r>
          </a:p>
          <a:p>
            <a:pPr algn="ctr">
              <a:buNone/>
            </a:pPr>
            <a:endParaRPr lang="pl-PL" dirty="0" smtClean="0">
              <a:solidFill>
                <a:srgbClr val="CC3300"/>
              </a:solidFill>
              <a:latin typeface="Kristen ITC" pitchFamily="66" charset="0"/>
            </a:endParaRPr>
          </a:p>
          <a:p>
            <a:pPr algn="ctr">
              <a:buNone/>
            </a:pPr>
            <a:r>
              <a:rPr lang="pl-PL" sz="3800" dirty="0" smtClean="0">
                <a:solidFill>
                  <a:srgbClr val="CC3300"/>
                </a:solidFill>
                <a:latin typeface="Kristen ITC" pitchFamily="66" charset="0"/>
              </a:rPr>
              <a:t>Reszta to nasza praca</a:t>
            </a:r>
          </a:p>
          <a:p>
            <a:endParaRPr lang="pl-PL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plakaty zaprojektujemy i wydrukujemy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Ulotki  wśród mieszkańców same porozdajemy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Na warsztaty ciasta smaczne upieczemy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Wszystkich chętnych do świetlicy z przyjemnością zaprosimy 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 Osnowę na krosna założyć pomożemy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Włóczki piękne do tkania też przygotujemy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Wspólnie z dziećmi pierogów stos nagotujemy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Na koniec urządzimy </a:t>
            </a:r>
            <a:r>
              <a:rPr lang="pl-PL" b="1" i="1" dirty="0" smtClean="0">
                <a:latin typeface="Calibri" pitchFamily="34" charset="0"/>
                <a:cs typeface="Calibri" pitchFamily="34" charset="0"/>
              </a:rPr>
              <a:t>Pierogowe Święto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       połączone z wystawą utkanych makatek żeby wszystkim pokazać plon naszego działania…</a:t>
            </a:r>
          </a:p>
          <a:p>
            <a:endParaRPr lang="pl-PL" dirty="0"/>
          </a:p>
        </p:txBody>
      </p:sp>
      <p:pic>
        <p:nvPicPr>
          <p:cNvPr id="8" name="Picture 2" descr="Znalezione obrazy dla zapytania wzajemna pomoc grafika"/>
          <p:cNvPicPr>
            <a:picLocks noChangeAspect="1" noChangeArrowheads="1"/>
          </p:cNvPicPr>
          <p:nvPr/>
        </p:nvPicPr>
        <p:blipFill>
          <a:blip r:embed="rId2" cstate="print"/>
          <a:srcRect l="16678" t="9922" r="16609" b="30546"/>
          <a:stretch>
            <a:fillRect/>
          </a:stretch>
        </p:blipFill>
        <p:spPr bwMode="auto">
          <a:xfrm>
            <a:off x="1714480" y="3571876"/>
            <a:ext cx="1512000" cy="1512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5715016"/>
            <a:ext cx="2608477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rgbClr val="006600"/>
                </a:solidFill>
                <a:latin typeface="Kristen ITC" pitchFamily="66" charset="0"/>
              </a:rPr>
              <a:t>Nasza  inicjatywa … </a:t>
            </a:r>
            <a:endParaRPr lang="pl-PL" sz="24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1"/>
          </p:nvPr>
        </p:nvSpPr>
        <p:spPr>
          <a:xfrm>
            <a:off x="457200" y="1142984"/>
            <a:ext cx="3657600" cy="5029216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Chętne do pracy gospodynie nasze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przejrzały  budżet , planowały zakupy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Tworzyły ulotki , drukowały plakaty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Zamawiały krosna, włóczki i czesanki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żeby się podobały warsztaty nie tylko dla Anki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 zamawiały wałki, stolnice, fartuszki z czapkami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ciągle dojeżdżały  paczki z przesyłkami 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No bo ten </a:t>
            </a:r>
            <a:r>
              <a:rPr lang="pl-PL" dirty="0" err="1" smtClean="0">
                <a:latin typeface="Calibri" pitchFamily="34" charset="0"/>
                <a:cs typeface="Calibri" pitchFamily="34" charset="0"/>
              </a:rPr>
              <a:t>budżecik</a:t>
            </a:r>
            <a:r>
              <a:rPr lang="pl-PL" dirty="0" smtClean="0">
                <a:latin typeface="Calibri" pitchFamily="34" charset="0"/>
                <a:cs typeface="Calibri" pitchFamily="34" charset="0"/>
              </a:rPr>
              <a:t> był całkiem niemały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Takie te nasze dziewczyny w planowaniu były dziarskie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Przez sierpień zbierały też siły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By wszystkim dogodzić 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                                     i… </a:t>
            </a:r>
          </a:p>
          <a:p>
            <a:pPr>
              <a:buNone/>
            </a:pPr>
            <a:r>
              <a:rPr lang="pl-PL" b="1" dirty="0" smtClean="0">
                <a:latin typeface="Calibri" pitchFamily="34" charset="0"/>
                <a:cs typeface="Calibri" pitchFamily="34" charset="0"/>
              </a:rPr>
              <a:t>Sobie poradziły!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Na pierwszych warsztatach …uf.. Było …gorąco…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To były makatki… tkały  dzieci i matki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Panie z Koła napiekły ciast przepysznych niemało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Ponad dwadzieścia osób makatki utkało…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I dalej działają, na warsztatach w świetlicy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W środy i starsi  i młodsi makatki tkają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 a w czwartki z miłą chęcią pierogi gotują </a:t>
            </a:r>
          </a:p>
          <a:p>
            <a:pPr>
              <a:buNone/>
            </a:pPr>
            <a:r>
              <a:rPr lang="pl-PL" dirty="0" smtClean="0">
                <a:latin typeface="Calibri" pitchFamily="34" charset="0"/>
                <a:cs typeface="Calibri" pitchFamily="34" charset="0"/>
              </a:rPr>
              <a:t>a potem wspólnie z apetytem je zjadają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1506" y="745950"/>
            <a:ext cx="3605011" cy="494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5715016"/>
            <a:ext cx="2608477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kusz">
  <a:themeElements>
    <a:clrScheme name="Wykusz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Wykusz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ykusz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865</TotalTime>
  <Words>959</Words>
  <Application>Microsoft Office PowerPoint</Application>
  <PresentationFormat>Pokaz na ekranie (4:3)</PresentationFormat>
  <Paragraphs>190</Paragraphs>
  <Slides>26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3" baseType="lpstr">
      <vt:lpstr>Calibri</vt:lpstr>
      <vt:lpstr>Candara</vt:lpstr>
      <vt:lpstr>Century Schoolbook</vt:lpstr>
      <vt:lpstr>Kristen ITC</vt:lpstr>
      <vt:lpstr>Wingdings</vt:lpstr>
      <vt:lpstr>Wingdings 2</vt:lpstr>
      <vt:lpstr>Wykusz</vt:lpstr>
      <vt:lpstr>tkamy  makatki  gotujemy  pierogi</vt:lpstr>
      <vt:lpstr>kto?  Z  kim?  Kiedy?  Gdzie?  i  dlaczego?                                         </vt:lpstr>
      <vt:lpstr> Dzieki  komu ? </vt:lpstr>
      <vt:lpstr>współpraca  z  innymi…</vt:lpstr>
      <vt:lpstr>Potencjał  grupy…</vt:lpstr>
      <vt:lpstr>Prezentacja programu PowerPoint</vt:lpstr>
      <vt:lpstr>Potencjał techniczny…</vt:lpstr>
      <vt:lpstr>Planowany  budŽet … i co z nim zrobimy ?…</vt:lpstr>
      <vt:lpstr>Nasza  inicjatywa … </vt:lpstr>
      <vt:lpstr>Prezentacja programu PowerPoint</vt:lpstr>
      <vt:lpstr>Prezentacja programu PowerPoint</vt:lpstr>
      <vt:lpstr>Prezentacja programu PowerPoint</vt:lpstr>
      <vt:lpstr>A   teraz   działania …</vt:lpstr>
      <vt:lpstr>Prezentacja programu PowerPoint</vt:lpstr>
      <vt:lpstr>Fotki  z  pierogowych  warsztatów…                            czyli  od  ciasta  do  pieroga</vt:lpstr>
      <vt:lpstr>W  pierogowym  šwiecie …</vt:lpstr>
      <vt:lpstr>Prezentacja programu PowerPoint</vt:lpstr>
      <vt:lpstr> farsze  do  pierogów</vt:lpstr>
      <vt:lpstr>To   były   setki   pierogów    </vt:lpstr>
      <vt:lpstr>Od  osnowy  do  makatki …</vt:lpstr>
      <vt:lpstr>Prezentacja programu PowerPoint</vt:lpstr>
      <vt:lpstr>W   Makatkowym   šwiecie …</vt:lpstr>
      <vt:lpstr>Nasze  prace  makatkowe…</vt:lpstr>
      <vt:lpstr>I To  juŽ  koniec … taki … „Na  niby”</vt:lpstr>
      <vt:lpstr>                       pisali   o   nas …</vt:lpstr>
      <vt:lpstr>Podzie,kowania…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tkamy  makatki  gotujemy  pierogi</dc:title>
  <dc:creator>Acer</dc:creator>
  <cp:lastModifiedBy>Monika</cp:lastModifiedBy>
  <cp:revision>23</cp:revision>
  <dcterms:created xsi:type="dcterms:W3CDTF">2018-12-08T05:12:48Z</dcterms:created>
  <dcterms:modified xsi:type="dcterms:W3CDTF">2019-01-31T11:23:50Z</dcterms:modified>
</cp:coreProperties>
</file>